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3" r:id="rId7"/>
    <p:sldId id="262" r:id="rId8"/>
    <p:sldId id="264" r:id="rId9"/>
    <p:sldId id="265" r:id="rId10"/>
    <p:sldId id="266" r:id="rId11"/>
    <p:sldId id="267" r:id="rId12"/>
    <p:sldId id="283" r:id="rId13"/>
    <p:sldId id="268" r:id="rId14"/>
    <p:sldId id="269" r:id="rId15"/>
    <p:sldId id="270" r:id="rId16"/>
    <p:sldId id="271" r:id="rId17"/>
    <p:sldId id="272" r:id="rId18"/>
    <p:sldId id="298" r:id="rId19"/>
    <p:sldId id="273" r:id="rId20"/>
    <p:sldId id="299" r:id="rId21"/>
    <p:sldId id="274" r:id="rId22"/>
    <p:sldId id="275" r:id="rId23"/>
    <p:sldId id="277" r:id="rId24"/>
    <p:sldId id="279" r:id="rId25"/>
    <p:sldId id="280" r:id="rId26"/>
    <p:sldId id="281" r:id="rId27"/>
    <p:sldId id="282" r:id="rId28"/>
    <p:sldId id="284" r:id="rId29"/>
    <p:sldId id="300" r:id="rId30"/>
    <p:sldId id="285" r:id="rId31"/>
    <p:sldId id="286" r:id="rId32"/>
    <p:sldId id="301" r:id="rId33"/>
    <p:sldId id="293" r:id="rId34"/>
    <p:sldId id="287" r:id="rId35"/>
    <p:sldId id="288" r:id="rId36"/>
    <p:sldId id="294" r:id="rId37"/>
    <p:sldId id="289" r:id="rId38"/>
    <p:sldId id="290" r:id="rId39"/>
    <p:sldId id="291" r:id="rId40"/>
    <p:sldId id="292" r:id="rId41"/>
    <p:sldId id="296" r:id="rId42"/>
    <p:sldId id="295" r:id="rId43"/>
    <p:sldId id="297" r:id="rId44"/>
    <p:sldId id="302" r:id="rId45"/>
    <p:sldId id="303" r:id="rId46"/>
  </p:sldIdLst>
  <p:sldSz cx="18288000" cy="10287000"/>
  <p:notesSz cx="6858000" cy="9144000"/>
  <p:embeddedFontLst>
    <p:embeddedFont>
      <p:font typeface="montserrat" panose="00000500000000000000" pitchFamily="2" charset="0"/>
      <p:regular r:id="rId47"/>
      <p:bold r:id="rId48"/>
      <p:italic r:id="rId49"/>
      <p:boldItalic r:id="rId50"/>
    </p:embeddedFont>
    <p:embeddedFont>
      <p:font typeface="Tex Gyre Termes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3" autoAdjust="0"/>
    <p:restoredTop sz="93583" autoAdjust="0"/>
  </p:normalViewPr>
  <p:slideViewPr>
    <p:cSldViewPr>
      <p:cViewPr>
        <p:scale>
          <a:sx n="50" d="100"/>
          <a:sy n="50" d="100"/>
        </p:scale>
        <p:origin x="738"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sv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8.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8.sv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8.sv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sv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8.svg"/><Relationship Id="rId10"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8.sv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6.svg"/><Relationship Id="rId7"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p:cNvGrpSpPr/>
        <p:nvPr/>
      </p:nvGrpSpPr>
      <p:grpSpPr>
        <a:xfrm>
          <a:off x="0" y="0"/>
          <a:ext cx="0" cy="0"/>
          <a:chOff x="0" y="0"/>
          <a:chExt cx="0" cy="0"/>
        </a:xfrm>
      </p:grpSpPr>
      <p:grpSp>
        <p:nvGrpSpPr>
          <p:cNvPr id="29" name="Group 29"/>
          <p:cNvGrpSpPr/>
          <p:nvPr/>
        </p:nvGrpSpPr>
        <p:grpSpPr>
          <a:xfrm>
            <a:off x="2258841" y="-3040798"/>
            <a:ext cx="13126909" cy="2080735"/>
            <a:chOff x="0" y="0"/>
            <a:chExt cx="1597707" cy="705877"/>
          </a:xfrm>
        </p:grpSpPr>
        <p:sp>
          <p:nvSpPr>
            <p:cNvPr id="30" name="Freeform 30"/>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p:cNvGrpSpPr/>
          <p:nvPr/>
        </p:nvGrpSpPr>
        <p:grpSpPr>
          <a:xfrm>
            <a:off x="2209112" y="-3081002"/>
            <a:ext cx="13126909" cy="2052302"/>
            <a:chOff x="0" y="0"/>
            <a:chExt cx="1597707" cy="696232"/>
          </a:xfrm>
        </p:grpSpPr>
        <p:sp>
          <p:nvSpPr>
            <p:cNvPr id="33" name="Freeform 33"/>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DB11379E-6E84-1A08-53D2-F234D56FC994}"/>
              </a:ext>
            </a:extLst>
          </p:cNvPr>
          <p:cNvGrpSpPr/>
          <p:nvPr/>
        </p:nvGrpSpPr>
        <p:grpSpPr>
          <a:xfrm>
            <a:off x="3819954" y="-5055200"/>
            <a:ext cx="9824501" cy="1755417"/>
            <a:chOff x="3962400" y="2781300"/>
            <a:chExt cx="9824501" cy="1755417"/>
          </a:xfrm>
        </p:grpSpPr>
        <p:sp>
          <p:nvSpPr>
            <p:cNvPr id="85" name="TextBox 85"/>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1CC18EE8-A3AE-6B6F-94F9-49174C42048D}"/>
              </a:ext>
            </a:extLst>
          </p:cNvPr>
          <p:cNvGrpSpPr/>
          <p:nvPr/>
        </p:nvGrpSpPr>
        <p:grpSpPr>
          <a:xfrm>
            <a:off x="15051530" y="-1028700"/>
            <a:ext cx="2980424" cy="1678744"/>
            <a:chOff x="14137994" y="-1015131"/>
            <a:chExt cx="3812172" cy="1919781"/>
          </a:xfrm>
        </p:grpSpPr>
        <p:grpSp>
          <p:nvGrpSpPr>
            <p:cNvPr id="88" name="Group 88"/>
            <p:cNvGrpSpPr/>
            <p:nvPr/>
          </p:nvGrpSpPr>
          <p:grpSpPr>
            <a:xfrm>
              <a:off x="14137994" y="-1015131"/>
              <a:ext cx="2526765" cy="1919781"/>
              <a:chOff x="-101704" y="-76200"/>
              <a:chExt cx="706221" cy="536572"/>
            </a:xfrm>
          </p:grpSpPr>
          <p:sp>
            <p:nvSpPr>
              <p:cNvPr id="89" name="Freeform 89"/>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p:cNvGrpSpPr/>
            <p:nvPr/>
          </p:nvGrpSpPr>
          <p:grpSpPr>
            <a:xfrm>
              <a:off x="16568433" y="356961"/>
              <a:ext cx="1381733" cy="531545"/>
              <a:chOff x="0" y="0"/>
              <a:chExt cx="1842310" cy="708727"/>
            </a:xfrm>
          </p:grpSpPr>
          <p:grpSp>
            <p:nvGrpSpPr>
              <p:cNvPr id="92" name="Group 92"/>
              <p:cNvGrpSpPr/>
              <p:nvPr/>
            </p:nvGrpSpPr>
            <p:grpSpPr>
              <a:xfrm>
                <a:off x="0" y="0"/>
                <a:ext cx="828687" cy="708727"/>
                <a:chOff x="0" y="0"/>
                <a:chExt cx="173711" cy="148565"/>
              </a:xfrm>
            </p:grpSpPr>
            <p:sp>
              <p:nvSpPr>
                <p:cNvPr id="93" name="Freeform 93"/>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p:cNvGrpSpPr/>
              <p:nvPr/>
            </p:nvGrpSpPr>
            <p:grpSpPr>
              <a:xfrm>
                <a:off x="1013623" y="0"/>
                <a:ext cx="828687" cy="708727"/>
                <a:chOff x="0" y="0"/>
                <a:chExt cx="173711" cy="148565"/>
              </a:xfrm>
            </p:grpSpPr>
            <p:sp>
              <p:nvSpPr>
                <p:cNvPr id="96" name="Freeform 96"/>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p:cNvSpPr/>
          <p:nvPr/>
        </p:nvSpPr>
        <p:spPr>
          <a:xfrm>
            <a:off x="-1600200" y="11034296"/>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p:cNvGrpSpPr/>
          <p:nvPr/>
        </p:nvGrpSpPr>
        <p:grpSpPr>
          <a:xfrm rot="951103">
            <a:off x="19503283" y="6287327"/>
            <a:ext cx="650273" cy="619791"/>
            <a:chOff x="0" y="0"/>
            <a:chExt cx="812800" cy="774700"/>
          </a:xfrm>
        </p:grpSpPr>
        <p:sp>
          <p:nvSpPr>
            <p:cNvPr id="102" name="Freeform 102"/>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p:cNvSpPr txBox="1"/>
          <p:nvPr/>
        </p:nvSpPr>
        <p:spPr>
          <a:xfrm>
            <a:off x="7586681"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p:cNvSpPr txBox="1"/>
          <p:nvPr/>
        </p:nvSpPr>
        <p:spPr>
          <a:xfrm>
            <a:off x="2258841" y="-2867979"/>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A723A86-A25D-A027-8937-D4FE1497B84A}"/>
            </a:ext>
          </a:extLst>
        </p:cNvPr>
        <p:cNvGrpSpPr/>
        <p:nvPr/>
      </p:nvGrpSpPr>
      <p:grpSpPr>
        <a:xfrm>
          <a:off x="0" y="0"/>
          <a:ext cx="0" cy="0"/>
          <a:chOff x="0" y="0"/>
          <a:chExt cx="0" cy="0"/>
        </a:xfrm>
      </p:grpSpPr>
      <p:grpSp>
        <p:nvGrpSpPr>
          <p:cNvPr id="19" name="Group 32">
            <a:extLst>
              <a:ext uri="{FF2B5EF4-FFF2-40B4-BE49-F238E27FC236}">
                <a16:creationId xmlns:a16="http://schemas.microsoft.com/office/drawing/2014/main" id="{FD34F2D1-59BE-0D4B-0B7E-207D3AEA17C4}"/>
              </a:ext>
            </a:extLst>
          </p:cNvPr>
          <p:cNvGrpSpPr>
            <a:grpSpLocks/>
          </p:cNvGrpSpPr>
          <p:nvPr/>
        </p:nvGrpSpPr>
        <p:grpSpPr>
          <a:xfrm>
            <a:off x="406847" y="1047295"/>
            <a:ext cx="17441646" cy="8651056"/>
            <a:chOff x="0" y="0"/>
            <a:chExt cx="1597707" cy="696232"/>
          </a:xfrm>
        </p:grpSpPr>
        <p:sp>
          <p:nvSpPr>
            <p:cNvPr id="20" name="Freeform 33">
              <a:extLst>
                <a:ext uri="{FF2B5EF4-FFF2-40B4-BE49-F238E27FC236}">
                  <a16:creationId xmlns:a16="http://schemas.microsoft.com/office/drawing/2014/main" id="{161CF8DE-BDC4-6558-AD8C-DA8C79012358}"/>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21" name="TextBox 34">
              <a:extLst>
                <a:ext uri="{FF2B5EF4-FFF2-40B4-BE49-F238E27FC236}">
                  <a16:creationId xmlns:a16="http://schemas.microsoft.com/office/drawing/2014/main" id="{E5984D1E-32F7-3616-F717-05F7740F5E7C}"/>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29" name="Group 29">
            <a:extLst>
              <a:ext uri="{FF2B5EF4-FFF2-40B4-BE49-F238E27FC236}">
                <a16:creationId xmlns:a16="http://schemas.microsoft.com/office/drawing/2014/main" id="{F00619D6-D57F-DF35-1CCF-E1891FF621E8}"/>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88B6B23-5C9F-E197-B37F-6B53A3C7DB7F}"/>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F5896D4-8A49-B968-F151-C5F60E4A4DE9}"/>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A0D0BDDF-5E85-03F0-37CA-551B328FB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7B11C3FD-B7E1-3AA0-15D3-13881D3DCB1F}"/>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37B20384-B444-8F30-DF7E-86BE241F7F34}"/>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F5E402D1-3A8A-483C-628E-31EB9A893D05}"/>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9754D12B-3234-5682-93DE-C7B84477BA76}"/>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4DB83947-563B-C9D0-1244-730C2B74C3B6}"/>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471E9C12-3841-5C96-0AAE-8675C7A6B7E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E3F27E8-71CB-969C-97FA-F535DB7E490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4F0E7E60-6636-47FE-9BA3-8CCD67C3CA9E}"/>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FAB0688E-8CFF-4DC0-C0E1-BD76CC38766F}"/>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F8425983-6D84-0F75-A41C-6DFE87B689E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11BDFF5A-D8FB-9EE1-1AA9-48732BC2E3B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A13398B-59E2-B16E-8E6E-65E04BD99E4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E062457-9144-A3E8-2CCD-F3E7EEC6FD3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F0B21E2-0509-AF3A-2767-45541199DBA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2EE4FB8-88E7-7BDE-FFCD-9D727BE814C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8E6E9B9C-B5AE-393A-FD59-47C6BDA0C8E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5E40CAB-BD87-30BE-4E33-30C909DAA2C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A7539B52-31F8-7222-8D3E-B3F2B31456B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48E28992-D55E-F640-57BF-318C266082C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C8F7060-BE26-2248-D319-2505D65F5FB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3EC9BD3-2F85-96EC-34F5-469CCAB99A0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4DF331D7-0C61-2400-9162-327B6215119E}"/>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00" name="Freeform 100">
            <a:extLst>
              <a:ext uri="{FF2B5EF4-FFF2-40B4-BE49-F238E27FC236}">
                <a16:creationId xmlns:a16="http://schemas.microsoft.com/office/drawing/2014/main" id="{B77C65A1-B44B-EAA5-330A-1E3EF648F15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3F5C3F7F-AEEE-AB37-12D6-1FE172BFB70F}"/>
              </a:ext>
            </a:extLst>
          </p:cNvPr>
          <p:cNvSpPr/>
          <p:nvPr/>
        </p:nvSpPr>
        <p:spPr>
          <a:xfrm>
            <a:off x="-1052327" y="-1858843"/>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D9602AF8-0979-944B-C92D-4A23816A547A}"/>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435036" y="-617366"/>
            <a:ext cx="21158071" cy="11107988"/>
          </a:xfrm>
          <a:prstGeom prst="rect">
            <a:avLst/>
          </a:prstGeom>
          <a:solidFill>
            <a:srgbClr val="F8F4EB">
              <a:alpha val="1000"/>
            </a:srgbClr>
          </a:solidFill>
          <a:effectLst>
            <a:outerShdw blurRad="50800" dist="50800" dir="5400000" algn="ctr" rotWithShape="0">
              <a:srgbClr val="000000"/>
            </a:outerShdw>
          </a:effectLst>
        </p:spPr>
      </p:pic>
      <p:sp>
        <p:nvSpPr>
          <p:cNvPr id="2" name="Rectangle 1">
            <a:extLst>
              <a:ext uri="{FF2B5EF4-FFF2-40B4-BE49-F238E27FC236}">
                <a16:creationId xmlns:a16="http://schemas.microsoft.com/office/drawing/2014/main" id="{01B6AAB8-3C9C-A81C-426B-2753DB23DA84}"/>
              </a:ext>
            </a:extLst>
          </p:cNvPr>
          <p:cNvSpPr/>
          <p:nvPr/>
        </p:nvSpPr>
        <p:spPr>
          <a:xfrm>
            <a:off x="10850778" y="-491297"/>
            <a:ext cx="9377975" cy="11197032"/>
          </a:xfrm>
          <a:prstGeom prst="rect">
            <a:avLst/>
          </a:prstGeom>
          <a:gradFill>
            <a:gsLst>
              <a:gs pos="33000">
                <a:schemeClr val="tx1"/>
              </a:gs>
              <a:gs pos="100000">
                <a:schemeClr val="accent1">
                  <a:alpha val="0"/>
                  <a:lumMod val="0"/>
                </a:schemeClr>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D589F58-8FF3-8ECC-8D16-EE6D3B7AF6E9}"/>
              </a:ext>
            </a:extLst>
          </p:cNvPr>
          <p:cNvSpPr txBox="1"/>
          <p:nvPr/>
        </p:nvSpPr>
        <p:spPr>
          <a:xfrm>
            <a:off x="9988878" y="-9304162"/>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pic>
        <p:nvPicPr>
          <p:cNvPr id="10" name="Picture 9" descr="A pencil on a piece of paper&#10;&#10;Description automatically generated">
            <a:extLst>
              <a:ext uri="{FF2B5EF4-FFF2-40B4-BE49-F238E27FC236}">
                <a16:creationId xmlns:a16="http://schemas.microsoft.com/office/drawing/2014/main" id="{321ED4FE-8F0B-3158-E805-B10467B355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2843" y="793255"/>
            <a:ext cx="15927393" cy="8959158"/>
          </a:xfrm>
          <a:prstGeom prst="rect">
            <a:avLst/>
          </a:prstGeom>
        </p:spPr>
      </p:pic>
      <p:pic>
        <p:nvPicPr>
          <p:cNvPr id="13" name="Picture 12" descr="A red x in a gear with a clock&#10;&#10;Description automatically generated">
            <a:extLst>
              <a:ext uri="{FF2B5EF4-FFF2-40B4-BE49-F238E27FC236}">
                <a16:creationId xmlns:a16="http://schemas.microsoft.com/office/drawing/2014/main" id="{181C1D36-87F5-8C86-1160-BABD4D88AD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9953192">
            <a:off x="12322677" y="5703346"/>
            <a:ext cx="6199592" cy="3487271"/>
          </a:xfrm>
          <a:prstGeom prst="rect">
            <a:avLst/>
          </a:prstGeom>
        </p:spPr>
      </p:pic>
      <p:pic>
        <p:nvPicPr>
          <p:cNvPr id="16" name="Picture 15" descr="A hand holding a pencil and paper clip&#10;&#10;Description automatically generated">
            <a:extLst>
              <a:ext uri="{FF2B5EF4-FFF2-40B4-BE49-F238E27FC236}">
                <a16:creationId xmlns:a16="http://schemas.microsoft.com/office/drawing/2014/main" id="{912EFA32-54F6-D386-E457-0CCB165A2E9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847238">
            <a:off x="-1824983" y="1653166"/>
            <a:ext cx="9667008" cy="5437692"/>
          </a:xfrm>
          <a:prstGeom prst="rect">
            <a:avLst/>
          </a:prstGeom>
        </p:spPr>
      </p:pic>
      <p:pic>
        <p:nvPicPr>
          <p:cNvPr id="18" name="Picture 17" descr="A robot with a red x&#10;&#10;Description automatically generated">
            <a:extLst>
              <a:ext uri="{FF2B5EF4-FFF2-40B4-BE49-F238E27FC236}">
                <a16:creationId xmlns:a16="http://schemas.microsoft.com/office/drawing/2014/main" id="{7BA748B5-3535-8F3F-670D-5A34A2F4ADB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875029">
            <a:off x="11701361" y="539806"/>
            <a:ext cx="6628257" cy="3728395"/>
          </a:xfrm>
          <a:prstGeom prst="rect">
            <a:avLst/>
          </a:prstGeom>
        </p:spPr>
      </p:pic>
      <p:sp>
        <p:nvSpPr>
          <p:cNvPr id="22" name="TextBox 21">
            <a:extLst>
              <a:ext uri="{FF2B5EF4-FFF2-40B4-BE49-F238E27FC236}">
                <a16:creationId xmlns:a16="http://schemas.microsoft.com/office/drawing/2014/main" id="{E9027004-1D7A-64E7-3E83-64C31F70A2A6}"/>
              </a:ext>
            </a:extLst>
          </p:cNvPr>
          <p:cNvSpPr txBox="1"/>
          <p:nvPr/>
        </p:nvSpPr>
        <p:spPr>
          <a:xfrm>
            <a:off x="4888472" y="13570021"/>
            <a:ext cx="8165762" cy="1569660"/>
          </a:xfrm>
          <a:prstGeom prst="rect">
            <a:avLst/>
          </a:prstGeom>
          <a:noFill/>
        </p:spPr>
        <p:txBody>
          <a:bodyPr wrap="square">
            <a:spAutoFit/>
          </a:bodyPr>
          <a:lstStyle/>
          <a:p>
            <a:r>
              <a:rPr lang="en-US" sz="9600" b="1" i="0" u="none" strike="noStrike" dirty="0">
                <a:solidFill>
                  <a:srgbClr val="000000"/>
                </a:solidFill>
                <a:effectLst/>
                <a:latin typeface="Times New Roman" panose="02020603050405020304" pitchFamily="18" charset="0"/>
              </a:rPr>
              <a:t>B. </a:t>
            </a:r>
            <a:r>
              <a:rPr lang="en-US" sz="9600" b="1" i="0" u="none" strike="noStrike" dirty="0" err="1">
                <a:solidFill>
                  <a:srgbClr val="000000"/>
                </a:solidFill>
                <a:effectLst/>
                <a:latin typeface="Times New Roman" panose="02020603050405020304" pitchFamily="18" charset="0"/>
              </a:rPr>
              <a:t>NỘI</a:t>
            </a:r>
            <a:r>
              <a:rPr lang="en-US" sz="9600" b="1" i="0" u="none" strike="noStrike" dirty="0">
                <a:solidFill>
                  <a:srgbClr val="000000"/>
                </a:solidFill>
                <a:effectLst/>
                <a:latin typeface="Times New Roman" panose="02020603050405020304" pitchFamily="18" charset="0"/>
              </a:rPr>
              <a:t> DUNG</a:t>
            </a:r>
            <a:endParaRPr lang="en-US" sz="9600" dirty="0"/>
          </a:p>
        </p:txBody>
      </p:sp>
    </p:spTree>
    <p:extLst>
      <p:ext uri="{BB962C8B-B14F-4D97-AF65-F5344CB8AC3E}">
        <p14:creationId xmlns:p14="http://schemas.microsoft.com/office/powerpoint/2010/main" val="165870816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48FDD3F-B50D-9D6E-D19C-580E43B7872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4F33C705-1581-B7FB-9CEC-0485E9603788}"/>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C2F13BB9-C67A-9A08-FEC5-3B3305BA4742}"/>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D60F54E-2077-5F51-0D3C-FD303ACAEE3C}"/>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22910A7-8F42-0F73-7454-4B642BBEC00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B24A945-23EE-7A93-09DB-8EFD2AE1032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E61CFBD-ADC1-6790-DCF4-82A50961984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883DB639-1BC6-C4D7-F9D8-09FC8ABDFB9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CB7F2DCF-CC37-21AA-4AFF-23FA2FB18FF0}"/>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DC7C8601-E6FA-BF04-1E6F-3A046F1C873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94C09DB4-1164-125F-805F-528FEA64468D}"/>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E133E64-6C1D-2838-2ADB-DA4F2A9CACD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FBCDBA59-3D50-0C53-5518-122783813F4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35824AB-63F4-82BF-BADC-D2C009AA45F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19367FD-6B98-DD6E-F163-A725AB68DBA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0BDB4C0C-C159-B7E2-874D-17292F88B72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D76A25C-578C-6C77-96EF-1C61F588F3A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373042C-ED4E-CA6E-98C0-FC8B7F4FB9C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9F2574D5-00AD-C073-E036-9D3087CE388B}"/>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FBFFC60-0B19-E341-CB6C-FE1AA355B3F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74737DF-D499-9523-ABCA-B5F59B09755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FCA3BAC-566C-C9EF-3929-647E9088F2D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85CE366E-F6AB-CB83-3D48-53B1B8A65D0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C5B184CD-D929-9985-7899-C46C4E8EB864}"/>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2B31AAF8-A2A9-1636-4AEC-4546E5CE50B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2C097F0D-D666-1022-8153-6B0EF70FD65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DF424C3-CC37-36A4-4625-FF37F95BE93B}"/>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D91D52C-74FE-F428-235C-BC796344E5D2}"/>
              </a:ext>
            </a:extLst>
          </p:cNvPr>
          <p:cNvSpPr txBox="1"/>
          <p:nvPr/>
        </p:nvSpPr>
        <p:spPr>
          <a:xfrm>
            <a:off x="5044789" y="448192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grpSp>
        <p:nvGrpSpPr>
          <p:cNvPr id="14" name="Group 13">
            <a:extLst>
              <a:ext uri="{FF2B5EF4-FFF2-40B4-BE49-F238E27FC236}">
                <a16:creationId xmlns:a16="http://schemas.microsoft.com/office/drawing/2014/main" id="{607955EE-8EB4-F3C8-02DA-5A42CFE47EF3}"/>
              </a:ext>
            </a:extLst>
          </p:cNvPr>
          <p:cNvGrpSpPr/>
          <p:nvPr/>
        </p:nvGrpSpPr>
        <p:grpSpPr>
          <a:xfrm>
            <a:off x="2495940" y="10470428"/>
            <a:ext cx="13629189" cy="7837977"/>
            <a:chOff x="2329405" y="1347771"/>
            <a:chExt cx="13629189" cy="7837977"/>
          </a:xfrm>
        </p:grpSpPr>
        <p:sp>
          <p:nvSpPr>
            <p:cNvPr id="15" name="TextBox 14">
              <a:extLst>
                <a:ext uri="{FF2B5EF4-FFF2-40B4-BE49-F238E27FC236}">
                  <a16:creationId xmlns:a16="http://schemas.microsoft.com/office/drawing/2014/main" id="{76D3A3BD-5305-F0BD-AAF5-C8111F00F407}"/>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16" name="TextBox 15">
              <a:extLst>
                <a:ext uri="{FF2B5EF4-FFF2-40B4-BE49-F238E27FC236}">
                  <a16:creationId xmlns:a16="http://schemas.microsoft.com/office/drawing/2014/main" id="{680AD31D-2E79-470F-B9C1-F1DAF9E61CE3}"/>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17" name="Picture 16" descr="A cartoon hand holding a square object&#10;&#10;Description automatically generated">
              <a:extLst>
                <a:ext uri="{FF2B5EF4-FFF2-40B4-BE49-F238E27FC236}">
                  <a16:creationId xmlns:a16="http://schemas.microsoft.com/office/drawing/2014/main" id="{B09685BE-6F63-9EEE-A0AE-D917E98B1B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18" name="TextBox 17">
              <a:extLst>
                <a:ext uri="{FF2B5EF4-FFF2-40B4-BE49-F238E27FC236}">
                  <a16:creationId xmlns:a16="http://schemas.microsoft.com/office/drawing/2014/main" id="{FF3A9C9B-FEEC-3659-3925-12B7A2E4BDC5}"/>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9" name="TextBox 18">
              <a:extLst>
                <a:ext uri="{FF2B5EF4-FFF2-40B4-BE49-F238E27FC236}">
                  <a16:creationId xmlns:a16="http://schemas.microsoft.com/office/drawing/2014/main" id="{6BC89EEF-51B8-4F2D-050A-A866D234F555}"/>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Tree>
    <p:extLst>
      <p:ext uri="{BB962C8B-B14F-4D97-AF65-F5344CB8AC3E}">
        <p14:creationId xmlns:p14="http://schemas.microsoft.com/office/powerpoint/2010/main" val="28277828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75EDB66D-9319-1EE1-DE64-16363A4FF33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409A48B-0315-ACE7-DE3A-047BE519EFFA}"/>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0FC87E0F-7114-BE54-0B3F-76FDB817E238}"/>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886101F-C62A-C527-2D7A-1EFBA0BC5B9D}"/>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E7E0450-B61E-6AC4-4AD5-7BA5AB440A3A}"/>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3286A071-B030-1791-BCDA-4330D2009A6B}"/>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0CC1C26-E8EB-1A10-9B4E-DDAC13683B1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9DD0075A-4417-9A49-7A35-44DFE7552AF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97DC70F-D515-03F9-4F72-9D433A4D8118}"/>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6B0C7CC-30FD-6EFC-19B8-F9A824FD6492}"/>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7D8A8032-498D-02DA-72FC-2FDD2222E5A7}"/>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9A383693-94A4-E7FC-7230-5D3A0AE1F1A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5E7775E-0319-DF23-2BA5-5B8289DCCC7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8B24057D-6DF4-2C7D-FDAB-4DEC20D05A9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E737237-DA0D-700E-DC82-E59341374E1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B05C96A-C1D2-9473-EAB5-53C2C7F6EEA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BE59B7D-6B03-53F8-7C61-2189893E463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D787A87-D2A4-5ED3-4E31-7DC749E9ED7E}"/>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9E923B0-920F-CAA5-7E72-375D951FDBD9}"/>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BC91BFF9-D9E7-0D4A-6F7C-B2DBA7605D9F}"/>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FE82BF57-CA03-5CDD-CAC2-47E73EC869C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6C893DC8-E908-37B1-36B3-6706E75739A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09E32F13-F629-0E7D-2D4F-759750D1E00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33FD338-0FE3-14D2-82C4-AAC22AA6257B}"/>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E324617-9C71-2DC1-0A69-479BFAE03CA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C7D48AE0-6D02-E46E-7029-22094401CD1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784074EE-62EA-D05F-F5D9-679FD54C5F25}"/>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A490C32-8E32-FA6B-A17C-61F5F35BD642}"/>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grpSp>
        <p:nvGrpSpPr>
          <p:cNvPr id="14" name="Group 13">
            <a:extLst>
              <a:ext uri="{FF2B5EF4-FFF2-40B4-BE49-F238E27FC236}">
                <a16:creationId xmlns:a16="http://schemas.microsoft.com/office/drawing/2014/main" id="{0FB74682-A11C-956C-DFF2-F8B39007E87E}"/>
              </a:ext>
            </a:extLst>
          </p:cNvPr>
          <p:cNvGrpSpPr/>
          <p:nvPr/>
        </p:nvGrpSpPr>
        <p:grpSpPr>
          <a:xfrm>
            <a:off x="2495940" y="10470428"/>
            <a:ext cx="13629189" cy="7837977"/>
            <a:chOff x="2329405" y="1347771"/>
            <a:chExt cx="13629189" cy="7837977"/>
          </a:xfrm>
        </p:grpSpPr>
        <p:sp>
          <p:nvSpPr>
            <p:cNvPr id="15" name="TextBox 14">
              <a:extLst>
                <a:ext uri="{FF2B5EF4-FFF2-40B4-BE49-F238E27FC236}">
                  <a16:creationId xmlns:a16="http://schemas.microsoft.com/office/drawing/2014/main" id="{B04813F5-30E6-8CEB-5E62-57DD945B11FF}"/>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16" name="TextBox 15">
              <a:extLst>
                <a:ext uri="{FF2B5EF4-FFF2-40B4-BE49-F238E27FC236}">
                  <a16:creationId xmlns:a16="http://schemas.microsoft.com/office/drawing/2014/main" id="{CEDF981C-D8BF-A6F4-D520-B93354609B6C}"/>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17" name="Picture 16" descr="A cartoon hand holding a square object&#10;&#10;Description automatically generated">
              <a:extLst>
                <a:ext uri="{FF2B5EF4-FFF2-40B4-BE49-F238E27FC236}">
                  <a16:creationId xmlns:a16="http://schemas.microsoft.com/office/drawing/2014/main" id="{DCC85B8C-C700-3BB8-7E00-95979F106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18" name="TextBox 17">
              <a:extLst>
                <a:ext uri="{FF2B5EF4-FFF2-40B4-BE49-F238E27FC236}">
                  <a16:creationId xmlns:a16="http://schemas.microsoft.com/office/drawing/2014/main" id="{BDA9979C-43FA-8D4E-BE4C-371AD48AE194}"/>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9" name="TextBox 18">
              <a:extLst>
                <a:ext uri="{FF2B5EF4-FFF2-40B4-BE49-F238E27FC236}">
                  <a16:creationId xmlns:a16="http://schemas.microsoft.com/office/drawing/2014/main" id="{5A762F2A-9819-0999-C6AC-7033DB035AD7}"/>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
        <p:nvSpPr>
          <p:cNvPr id="2" name="TextBox 1">
            <a:extLst>
              <a:ext uri="{FF2B5EF4-FFF2-40B4-BE49-F238E27FC236}">
                <a16:creationId xmlns:a16="http://schemas.microsoft.com/office/drawing/2014/main" id="{7A7E0809-D20A-E6AD-7472-53F0081A9443}"/>
              </a:ext>
            </a:extLst>
          </p:cNvPr>
          <p:cNvSpPr txBox="1"/>
          <p:nvPr/>
        </p:nvSpPr>
        <p:spPr>
          <a:xfrm>
            <a:off x="4772434" y="5443829"/>
            <a:ext cx="11970075" cy="923330"/>
          </a:xfrm>
          <a:prstGeom prst="rect">
            <a:avLst/>
          </a:prstGeom>
          <a:noFill/>
        </p:spPr>
        <p:txBody>
          <a:bodyPr wrap="square">
            <a:spAutoFit/>
          </a:bodyPr>
          <a:lstStyle/>
          <a:p>
            <a:r>
              <a:rPr lang="en-US" sz="5400" b="1" dirty="0" err="1">
                <a:latin typeface="montserrat" panose="00000500000000000000" pitchFamily="2" charset="0"/>
              </a:rPr>
              <a:t>Chương</a:t>
            </a:r>
            <a:r>
              <a:rPr lang="en-US" sz="5400" b="1" dirty="0">
                <a:latin typeface="montserrat" panose="00000500000000000000" pitchFamily="2" charset="0"/>
              </a:rPr>
              <a:t> I: </a:t>
            </a:r>
            <a:r>
              <a:rPr lang="en-US" sz="5400" b="1" dirty="0" err="1">
                <a:latin typeface="montserrat" panose="00000500000000000000" pitchFamily="2" charset="0"/>
              </a:rPr>
              <a:t>Cơ</a:t>
            </a:r>
            <a:r>
              <a:rPr lang="en-US" sz="5400" b="1" dirty="0">
                <a:latin typeface="montserrat" panose="00000500000000000000" pitchFamily="2" charset="0"/>
              </a:rPr>
              <a:t> </a:t>
            </a:r>
            <a:r>
              <a:rPr lang="en-US" sz="5400" b="1" dirty="0" err="1">
                <a:latin typeface="montserrat" panose="00000500000000000000" pitchFamily="2" charset="0"/>
              </a:rPr>
              <a:t>sở</a:t>
            </a:r>
            <a:r>
              <a:rPr lang="en-US" sz="5400" b="1" dirty="0">
                <a:latin typeface="montserrat" panose="00000500000000000000" pitchFamily="2" charset="0"/>
              </a:rPr>
              <a:t> </a:t>
            </a:r>
            <a:r>
              <a:rPr lang="en-US" sz="5400" b="1" dirty="0" err="1">
                <a:latin typeface="montserrat" panose="00000500000000000000" pitchFamily="2" charset="0"/>
              </a:rPr>
              <a:t>lý</a:t>
            </a:r>
            <a:r>
              <a:rPr lang="en-US" sz="5400" b="1" dirty="0">
                <a:latin typeface="montserrat" panose="00000500000000000000" pitchFamily="2" charset="0"/>
              </a:rPr>
              <a:t> </a:t>
            </a:r>
            <a:r>
              <a:rPr lang="en-US" sz="5400" b="1" dirty="0" err="1">
                <a:latin typeface="montserrat" panose="00000500000000000000" pitchFamily="2" charset="0"/>
              </a:rPr>
              <a:t>thuyết</a:t>
            </a:r>
            <a:endParaRPr lang="en-US" sz="5400" b="1" dirty="0">
              <a:latin typeface="montserrat" panose="00000500000000000000" pitchFamily="2" charset="0"/>
            </a:endParaRPr>
          </a:p>
        </p:txBody>
      </p:sp>
    </p:spTree>
    <p:extLst>
      <p:ext uri="{BB962C8B-B14F-4D97-AF65-F5344CB8AC3E}">
        <p14:creationId xmlns:p14="http://schemas.microsoft.com/office/powerpoint/2010/main" val="24853541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8A38102-4149-17DC-6BB9-AEE7A292332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573C2D7-8354-0AD2-4FA1-B0CE14B5816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CDC7E1F-950B-37BB-AD84-9ECADC8F2D99}"/>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ED622F33-59FA-716D-DA77-30BCF8285F99}"/>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EAAEF0E-22AF-23D8-070E-C5CDD62EBD91}"/>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050725F5-829D-7519-D456-B597957B455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9523C5B-F49A-E993-84F4-1417FA8BDAF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363CF0A0-59CB-D341-96BA-77BE08649DD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024A69D-C3CA-9049-3734-101168DA2AD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B043660-E4BF-73B7-C588-276E73FA96E5}"/>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0FB90CA-38A3-4F92-4EF2-7BE91BBECE62}"/>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9AB6DAE-522A-A433-D2E9-D8EE499D409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F9D03E1-01BC-8A52-A1FE-B389D6609AD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CDDE289-0F4A-7976-202D-7907410B98D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C96C268-29F2-C63F-E257-78EACF7A038E}"/>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F178D7EA-045F-37BC-1BAB-DE4ABCFC09A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175B9D8-513B-9535-DF7B-A44D4BC8B90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B420511-6E5F-D8BC-BF22-73F32D8469F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787511F-6EA7-6894-79B1-E70FF70A328F}"/>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4B887C02-FE68-155F-51C3-ABBA3EB3EB24}"/>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1587D932-8883-40B7-963D-26B9AF9E3A4F}"/>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172836F-9592-FD72-F538-A85D0BB2BABD}"/>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019D8A2-1814-5228-69D9-28CFA5A82266}"/>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30C4464-F175-9844-3DF9-7749113378D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50703076-175E-25F8-8860-E88A61B5D30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3190FDA-A6AE-8868-07B1-BD48D94F0ADE}"/>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59A1A98-0D2C-7716-E282-968DDD34C62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FFEE2A02-653D-D993-EFEB-A6ADF918F785}"/>
              </a:ext>
            </a:extLst>
          </p:cNvPr>
          <p:cNvGrpSpPr/>
          <p:nvPr/>
        </p:nvGrpSpPr>
        <p:grpSpPr>
          <a:xfrm>
            <a:off x="2329405" y="1347771"/>
            <a:ext cx="13629189" cy="7837977"/>
            <a:chOff x="2329405" y="1347771"/>
            <a:chExt cx="13629189" cy="7837977"/>
          </a:xfrm>
        </p:grpSpPr>
        <p:sp>
          <p:nvSpPr>
            <p:cNvPr id="10" name="TextBox 9">
              <a:extLst>
                <a:ext uri="{FF2B5EF4-FFF2-40B4-BE49-F238E27FC236}">
                  <a16:creationId xmlns:a16="http://schemas.microsoft.com/office/drawing/2014/main" id="{C9DCA153-ADD8-FB1C-494E-6A668F110D6B}"/>
                </a:ext>
              </a:extLst>
            </p:cNvPr>
            <p:cNvSpPr txBox="1"/>
            <p:nvPr/>
          </p:nvSpPr>
          <p:spPr>
            <a:xfrm>
              <a:off x="2755899" y="6417299"/>
              <a:ext cx="12873306" cy="1862048"/>
            </a:xfrm>
            <a:prstGeom prst="rect">
              <a:avLst/>
            </a:prstGeom>
            <a:noFill/>
          </p:spPr>
          <p:txBody>
            <a:bodyPr wrap="square">
              <a:spAutoFit/>
            </a:bodyPr>
            <a:lstStyle/>
            <a:p>
              <a:r>
                <a:rPr lang="en-US" sz="11500" b="1" i="0" u="none" strike="noStrike"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rPr>
                <a:t>DEEP LEARNING</a:t>
              </a:r>
              <a:endParaRPr lang="en-US" sz="11500" dirty="0">
                <a:ln>
                  <a:solidFill>
                    <a:schemeClr val="tx1">
                      <a:alpha val="56000"/>
                    </a:schemeClr>
                  </a:solidFill>
                </a:ln>
                <a:noFill/>
                <a:effectLst>
                  <a:outerShdw blurRad="50800" dist="50800" dir="5400000" sx="1000" sy="1000" algn="ctr" rotWithShape="0">
                    <a:srgbClr val="000000"/>
                  </a:outerShdw>
                </a:effectLst>
                <a:latin typeface="montserrat" panose="00000500000000000000" pitchFamily="2" charset="0"/>
              </a:endParaRPr>
            </a:p>
          </p:txBody>
        </p:sp>
        <p:sp>
          <p:nvSpPr>
            <p:cNvPr id="3" name="TextBox 2">
              <a:extLst>
                <a:ext uri="{FF2B5EF4-FFF2-40B4-BE49-F238E27FC236}">
                  <a16:creationId xmlns:a16="http://schemas.microsoft.com/office/drawing/2014/main" id="{A08B07CC-F8C4-A694-352A-A89D426EAEF4}"/>
                </a:ext>
              </a:extLst>
            </p:cNvPr>
            <p:cNvSpPr txBox="1"/>
            <p:nvPr/>
          </p:nvSpPr>
          <p:spPr>
            <a:xfrm>
              <a:off x="2743761" y="7032082"/>
              <a:ext cx="12873306" cy="1862048"/>
            </a:xfrm>
            <a:prstGeom prst="rect">
              <a:avLst/>
            </a:prstGeom>
            <a:noFill/>
          </p:spPr>
          <p:txBody>
            <a:bodyPr wrap="square">
              <a:spAutoFit/>
            </a:bodyPr>
            <a:lstStyle/>
            <a:p>
              <a:r>
                <a:rPr lang="en-US" sz="11500" b="1" i="0" u="none" strike="noStrike" dirty="0">
                  <a:solidFill>
                    <a:srgbClr val="000000"/>
                  </a:solidFill>
                  <a:effectLst/>
                  <a:latin typeface="montserrat" panose="00000500000000000000" pitchFamily="2" charset="0"/>
                </a:rPr>
                <a:t>DEEP LEARNING</a:t>
              </a:r>
              <a:endParaRPr lang="en-US" sz="115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ECDD5AC0-C606-8549-4495-29DC7823B4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9405" y="1347771"/>
              <a:ext cx="13629189" cy="7666419"/>
            </a:xfrm>
            <a:prstGeom prst="rect">
              <a:avLst/>
            </a:prstGeom>
          </p:spPr>
        </p:pic>
        <p:sp>
          <p:nvSpPr>
            <p:cNvPr id="9" name="TextBox 8">
              <a:extLst>
                <a:ext uri="{FF2B5EF4-FFF2-40B4-BE49-F238E27FC236}">
                  <a16:creationId xmlns:a16="http://schemas.microsoft.com/office/drawing/2014/main" id="{21B196C5-94DC-142B-F9C4-22078AEB15B7}"/>
                </a:ext>
              </a:extLst>
            </p:cNvPr>
            <p:cNvSpPr txBox="1"/>
            <p:nvPr/>
          </p:nvSpPr>
          <p:spPr>
            <a:xfrm>
              <a:off x="2719485" y="7023648"/>
              <a:ext cx="12873306" cy="1862048"/>
            </a:xfrm>
            <a:prstGeom prst="rect">
              <a:avLst/>
            </a:prstGeom>
            <a:noFill/>
          </p:spPr>
          <p:txBody>
            <a:bodyPr wrap="square">
              <a:spAutoFit/>
            </a:bodyPr>
            <a:lstStyle/>
            <a:p>
              <a:r>
                <a:rPr lang="en-US" sz="11500" b="1" i="0" u="none" strike="noStrike" dirty="0">
                  <a:ln>
                    <a:solidFill>
                      <a:schemeClr val="tx1"/>
                    </a:solidFill>
                  </a:ln>
                  <a:noFill/>
                  <a:latin typeface="montserrat" panose="00000500000000000000" pitchFamily="2" charset="0"/>
                </a:rPr>
                <a:t>DEEP LEARNING</a:t>
              </a:r>
              <a:endParaRPr lang="en-US" sz="11500" dirty="0">
                <a:ln>
                  <a:solidFill>
                    <a:schemeClr val="tx1"/>
                  </a:solidFill>
                </a:ln>
                <a:noFill/>
                <a:latin typeface="montserrat" panose="00000500000000000000" pitchFamily="2" charset="0"/>
              </a:endParaRPr>
            </a:p>
          </p:txBody>
        </p:sp>
        <p:sp>
          <p:nvSpPr>
            <p:cNvPr id="12" name="TextBox 11">
              <a:extLst>
                <a:ext uri="{FF2B5EF4-FFF2-40B4-BE49-F238E27FC236}">
                  <a16:creationId xmlns:a16="http://schemas.microsoft.com/office/drawing/2014/main" id="{D3D494F2-3E88-5A82-7285-625280A13997}"/>
                </a:ext>
              </a:extLst>
            </p:cNvPr>
            <p:cNvSpPr txBox="1"/>
            <p:nvPr/>
          </p:nvSpPr>
          <p:spPr>
            <a:xfrm>
              <a:off x="2707347" y="7323700"/>
              <a:ext cx="12873306" cy="1862048"/>
            </a:xfrm>
            <a:prstGeom prst="rect">
              <a:avLst/>
            </a:prstGeom>
            <a:noFill/>
          </p:spPr>
          <p:txBody>
            <a:bodyPr wrap="square">
              <a:spAutoFit/>
            </a:bodyPr>
            <a:lstStyle/>
            <a:p>
              <a:r>
                <a:rPr lang="en-US" sz="11500" b="1" i="0" u="none" strike="noStrike" dirty="0">
                  <a:ln>
                    <a:solidFill>
                      <a:schemeClr val="tx1">
                        <a:alpha val="26000"/>
                      </a:schemeClr>
                    </a:solidFill>
                  </a:ln>
                  <a:noFill/>
                  <a:latin typeface="montserrat" panose="00000500000000000000" pitchFamily="2" charset="0"/>
                </a:rPr>
                <a:t>DEEP LEARNING</a:t>
              </a:r>
              <a:endParaRPr lang="en-US" sz="11500" dirty="0">
                <a:ln>
                  <a:solidFill>
                    <a:schemeClr val="tx1">
                      <a:alpha val="26000"/>
                    </a:schemeClr>
                  </a:solidFill>
                </a:ln>
                <a:noFill/>
                <a:latin typeface="montserrat" panose="00000500000000000000" pitchFamily="2" charset="0"/>
              </a:endParaRPr>
            </a:p>
          </p:txBody>
        </p:sp>
      </p:grpSp>
      <p:sp>
        <p:nvSpPr>
          <p:cNvPr id="16" name="TextBox 15">
            <a:extLst>
              <a:ext uri="{FF2B5EF4-FFF2-40B4-BE49-F238E27FC236}">
                <a16:creationId xmlns:a16="http://schemas.microsoft.com/office/drawing/2014/main" id="{60A10555-D53E-83BF-A026-E58C6F8EDF1C}"/>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17" name="TextBox 16">
            <a:extLst>
              <a:ext uri="{FF2B5EF4-FFF2-40B4-BE49-F238E27FC236}">
                <a16:creationId xmlns:a16="http://schemas.microsoft.com/office/drawing/2014/main" id="{CA4319B2-D67F-EEBB-20A2-602B007C6A02}"/>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78275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CFEA945-6687-46CC-3C85-6A7472582F43}"/>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1D66EF3-551A-81BF-97A2-29D8379AA90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57FF3AED-5010-37C3-B346-6155B1E71D72}"/>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3DFF5485-A6D4-5821-6A7D-E0869AC19CA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A6EF3063-E39C-3B6A-5759-4411CFCEF5F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F68A0039-2E45-7866-A6F1-9755BD661E3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6A6BAE0-EF8F-3C00-825F-A4936AD32FE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5488252-CA9A-DDAB-EC4C-97B778DF35A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9376395-9DBA-4175-218A-B2B2238323E9}"/>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DBE2569-A974-53BA-65F8-AA0CC509E90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D4522954-A940-51DA-82CE-487C2D91185D}"/>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5AABA208-8DA0-D68F-9BB7-B9DDBCDB710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FFC5DC55-A9C2-79CC-3BAD-67F4D72E2BC6}"/>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20C601-A233-B741-1F41-D117D02F39F0}"/>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B83B89C-DFCF-FC7F-11E3-3E37D532D29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2A34AB3-D436-47FD-322F-AFDCFFDAF3C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570C6618-290E-4C44-4F29-5EE1BCE46CE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67422DD-1AA1-0B1D-6019-19B1BC57136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A3935E52-1E73-9AAF-F372-BA3A684BB86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494C190-B161-2BEF-AA02-A10A05BFFEA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4FAB02AF-A652-2660-343F-E0CDDDE7F2B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ADEA8D0-1AC9-6EDA-3EB9-265E9D555EAB}"/>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55A44549-CE66-D951-213B-2A023D85A112}"/>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49119F1B-917D-EE6B-0940-830ECDAE5E5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DD6EA7D-9DF7-9729-9064-E04D1802CCF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FE13914C-B420-F64F-878A-95FAB14C2C3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DF039C0-FC3F-98DA-76E7-F07E028B57E3}"/>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0A0B96ED-35A9-D623-995E-73E7CD39FA8B}"/>
              </a:ext>
            </a:extLst>
          </p:cNvPr>
          <p:cNvSpPr txBox="1"/>
          <p:nvPr/>
        </p:nvSpPr>
        <p:spPr>
          <a:xfrm>
            <a:off x="1479002" y="6113777"/>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BBD4F53E-4817-1E8A-DB37-C8F10EE60E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964" y="1921390"/>
            <a:ext cx="7359383" cy="4139653"/>
          </a:xfrm>
          <a:prstGeom prst="rect">
            <a:avLst/>
          </a:prstGeom>
        </p:spPr>
      </p:pic>
      <p:sp>
        <p:nvSpPr>
          <p:cNvPr id="16" name="TextBox 15">
            <a:extLst>
              <a:ext uri="{FF2B5EF4-FFF2-40B4-BE49-F238E27FC236}">
                <a16:creationId xmlns:a16="http://schemas.microsoft.com/office/drawing/2014/main" id="{5BBFBD9A-34B1-ECC4-EF86-72CD77E43B42}"/>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4096003A-F59C-734E-8FDD-E16F4A22F395}"/>
              </a:ext>
            </a:extLst>
          </p:cNvPr>
          <p:cNvSpPr txBox="1"/>
          <p:nvPr/>
        </p:nvSpPr>
        <p:spPr>
          <a:xfrm>
            <a:off x="2112813" y="6769820"/>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5CE65DB3-1E3F-29F1-3D04-CA9D369C461F}"/>
              </a:ext>
            </a:extLst>
          </p:cNvPr>
          <p:cNvSpPr txBox="1"/>
          <p:nvPr/>
        </p:nvSpPr>
        <p:spPr>
          <a:xfrm>
            <a:off x="6262243" y="2233155"/>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33CFB284-3C19-0985-26F9-3C8699C261C7}"/>
              </a:ext>
            </a:extLst>
          </p:cNvPr>
          <p:cNvSpPr txBox="1"/>
          <p:nvPr/>
        </p:nvSpPr>
        <p:spPr>
          <a:xfrm>
            <a:off x="6227751" y="4863354"/>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7" name="Picture 16" descr="A colorful lines and dots&#10;&#10;Description automatically generated">
            <a:extLst>
              <a:ext uri="{FF2B5EF4-FFF2-40B4-BE49-F238E27FC236}">
                <a16:creationId xmlns:a16="http://schemas.microsoft.com/office/drawing/2014/main" id="{EE6D5F7C-A9A9-E325-8863-B69D8EAB39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0834" y="11422067"/>
            <a:ext cx="11962257" cy="6728769"/>
          </a:xfrm>
          <a:prstGeom prst="rect">
            <a:avLst/>
          </a:prstGeom>
        </p:spPr>
      </p:pic>
      <p:sp>
        <p:nvSpPr>
          <p:cNvPr id="18" name="TextBox 17">
            <a:extLst>
              <a:ext uri="{FF2B5EF4-FFF2-40B4-BE49-F238E27FC236}">
                <a16:creationId xmlns:a16="http://schemas.microsoft.com/office/drawing/2014/main" id="{2A85A328-2737-2001-C111-776E4629BA02}"/>
              </a:ext>
            </a:extLst>
          </p:cNvPr>
          <p:cNvSpPr txBox="1"/>
          <p:nvPr/>
        </p:nvSpPr>
        <p:spPr>
          <a:xfrm>
            <a:off x="4492046" y="17806543"/>
            <a:ext cx="8665979" cy="1323439"/>
          </a:xfrm>
          <a:prstGeom prst="rect">
            <a:avLst/>
          </a:prstGeom>
          <a:noFill/>
        </p:spPr>
        <p:txBody>
          <a:bodyPr wrap="square">
            <a:spAutoFit/>
          </a:bodyPr>
          <a:lstStyle/>
          <a:p>
            <a:r>
              <a:rPr lang="en-US" sz="8000" b="1" dirty="0">
                <a:solidFill>
                  <a:srgbClr val="000000"/>
                </a:solidFill>
                <a:latin typeface="montserrat" panose="00000500000000000000" pitchFamily="2" charset="0"/>
              </a:rPr>
              <a:t>Neural Network</a:t>
            </a:r>
            <a:endParaRPr lang="en-US" sz="8000" dirty="0">
              <a:latin typeface="montserrat" panose="00000500000000000000" pitchFamily="2" charset="0"/>
            </a:endParaRPr>
          </a:p>
        </p:txBody>
      </p:sp>
      <p:sp>
        <p:nvSpPr>
          <p:cNvPr id="19" name="TextBox 18">
            <a:extLst>
              <a:ext uri="{FF2B5EF4-FFF2-40B4-BE49-F238E27FC236}">
                <a16:creationId xmlns:a16="http://schemas.microsoft.com/office/drawing/2014/main" id="{335B93C4-A3AB-89A0-F40D-05CC6F850491}"/>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2073957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9EF21B4-0984-1A8A-59C1-3204CB24A48C}"/>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AAED671-8427-FE59-6049-0D2B68C55A92}"/>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557B6566-C15D-EDE6-2B5D-142AB4E137D5}"/>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FB54B65-CF0E-BBDD-F672-3A774264ABF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BC30D0F-8D65-F47D-831B-E54DFAB4863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213E574-641D-6A7B-691A-7F33E995556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2A34293-D002-324D-0AF9-09EDA59DB37E}"/>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4A6CA985-F6AF-3E02-72B9-1E51217633D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0F3A82CF-6ED9-AD09-9598-D606FD61100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51F66D42-4BD6-A024-6277-A25BF7D83D19}"/>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39D67D19-9250-681A-E93A-8B1F02F7DA5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D095226-F36E-210A-84D4-807B6ADE3B99}"/>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2352269-AAEC-1E05-165C-E4D36ADC744B}"/>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3E97FA8-4ABA-E5DB-45E1-8EA4BA16A65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31867C0-35EA-7371-3C71-D6284BD0DC1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F2D7778-B84E-A511-0269-318C7D8B1BF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910C7521-3576-9925-1FB9-DEC21CE749E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2A7AFA8-2F6D-BD72-7530-6FAEB2538B5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CB9E08B-BE60-0AC9-A1FB-EB56ACA1869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F4D272A-25F2-251B-8499-07506881138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B0E5F6C-FE43-8B29-2B6E-CA589C6A9CE0}"/>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347BC17-5071-52BC-8868-AD44EDF189BF}"/>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82F6DD4-AF9E-9781-EF16-F6979DAAC21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B81CE74-3E3C-15B4-7315-B4CC030D068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B8E16D23-0827-5C2C-5B14-9D350F99949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EB16BFD4-2188-ECA3-EB0F-44C6045C3EA2}"/>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2B1C64A-684F-BC48-03A5-70104094ACF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2330F60A-0998-5731-1199-27B560A6F849}"/>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6132D2E9-672C-5C5E-F208-F862111AB4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A9C59138-D7C4-9C16-45DC-E50ABCD4B468}"/>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C598BC91-0A3D-B804-AEC9-D0DBE9D503B9}"/>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69C00DA9-96B3-64FF-B751-5BD0E365CC47}"/>
              </a:ext>
            </a:extLst>
          </p:cNvPr>
          <p:cNvSpPr txBox="1"/>
          <p:nvPr/>
        </p:nvSpPr>
        <p:spPr>
          <a:xfrm>
            <a:off x="-11395508" y="1979901"/>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622C13B1-4ACC-5912-7DBA-10540BEE2BB8}"/>
              </a:ext>
            </a:extLst>
          </p:cNvPr>
          <p:cNvSpPr txBox="1"/>
          <p:nvPr/>
        </p:nvSpPr>
        <p:spPr>
          <a:xfrm>
            <a:off x="-11430000" y="4610100"/>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0" name="Picture 9" descr="A colorful lines and dots&#10;&#10;Description automatically generated">
            <a:extLst>
              <a:ext uri="{FF2B5EF4-FFF2-40B4-BE49-F238E27FC236}">
                <a16:creationId xmlns:a16="http://schemas.microsoft.com/office/drawing/2014/main" id="{AC3D9F52-65C1-A6A6-D196-FA26232CE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0499" y="1204920"/>
            <a:ext cx="11962257" cy="6728769"/>
          </a:xfrm>
          <a:prstGeom prst="rect">
            <a:avLst/>
          </a:prstGeom>
        </p:spPr>
      </p:pic>
      <p:sp>
        <p:nvSpPr>
          <p:cNvPr id="12" name="TextBox 11">
            <a:extLst>
              <a:ext uri="{FF2B5EF4-FFF2-40B4-BE49-F238E27FC236}">
                <a16:creationId xmlns:a16="http://schemas.microsoft.com/office/drawing/2014/main" id="{CD6CFE88-C0F8-9BCF-AAE2-6E484FE00673}"/>
              </a:ext>
            </a:extLst>
          </p:cNvPr>
          <p:cNvSpPr txBox="1"/>
          <p:nvPr/>
        </p:nvSpPr>
        <p:spPr>
          <a:xfrm>
            <a:off x="4977945" y="7593844"/>
            <a:ext cx="8665979" cy="1323439"/>
          </a:xfrm>
          <a:prstGeom prst="rect">
            <a:avLst/>
          </a:prstGeom>
          <a:noFill/>
        </p:spPr>
        <p:txBody>
          <a:bodyPr wrap="square">
            <a:spAutoFit/>
          </a:bodyPr>
          <a:lstStyle/>
          <a:p>
            <a:r>
              <a:rPr lang="en-US" sz="8000" b="1" dirty="0">
                <a:solidFill>
                  <a:srgbClr val="000000"/>
                </a:solidFill>
                <a:latin typeface="montserrat" panose="00000500000000000000" pitchFamily="2" charset="0"/>
              </a:rPr>
              <a:t>Neural Network</a:t>
            </a:r>
            <a:endParaRPr lang="en-US" sz="8000" dirty="0">
              <a:latin typeface="montserrat" panose="00000500000000000000" pitchFamily="2" charset="0"/>
            </a:endParaRPr>
          </a:p>
        </p:txBody>
      </p:sp>
      <p:sp>
        <p:nvSpPr>
          <p:cNvPr id="13" name="TextBox 12">
            <a:extLst>
              <a:ext uri="{FF2B5EF4-FFF2-40B4-BE49-F238E27FC236}">
                <a16:creationId xmlns:a16="http://schemas.microsoft.com/office/drawing/2014/main" id="{8B78C01E-D67B-A768-BB76-DF17595C2BC7}"/>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112904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4A82566-C5CB-EF2B-4390-C81318803E7C}"/>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6AE9DC8-8D93-6CF0-444B-8946F27C6F1B}"/>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A270C4BB-D8F4-8E9E-F0FF-9F19A3A75F1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5AE9156-1BFD-4FC6-C4B0-6E87D661C3F2}"/>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E04F933-B95B-6871-F74B-CA165540697D}"/>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3031CAF4-713E-048B-D6E1-CFE84664104A}"/>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18BDA2F-C3D5-F541-F08C-6BD808F87BE4}"/>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92CE981-1473-AB46-A6BB-5759E26BAF3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9A94C52A-5C80-C379-ABD0-4DC340DC8CA2}"/>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4EFF546-1500-5ED6-2AC5-28EE08F21FF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6DE3441-5343-0263-EA5A-65CB533A2A3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CC6EA38-0EE7-FA2F-6103-5BFAB5EEA89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FC4C26F-B1F0-FFCB-0A4B-4892496A66AF}"/>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57F48CD3-D3E0-808C-B321-1ED8CA6DCBE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C9DA694-E080-EBCF-A053-95A44CE8495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1A3DB26-61B8-1963-4EF0-4320C3BE42C4}"/>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1C693D0-326C-8DE5-FEBF-98008B5B4AB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4CF5962A-88E2-BB2A-EE88-23B1A4CFF1C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767B431D-60CD-9A73-01F1-2C01A5D2BC63}"/>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9C37066A-D50D-2F2F-EFA4-4F228309E98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150748B-45E1-1BF0-C16D-E220120F73B7}"/>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3370C02-0BEC-178D-5A43-934D71A0CA2D}"/>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06377362-47CC-E140-75B3-0B6566B46FD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55E8D317-D319-1EFD-C2E3-D7FF45C6553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6D5CAC2-4DD0-07ED-D246-C8FB6ADF2C77}"/>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51A29C5-723C-1479-ADFE-6A3F29E1920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25B9D7A-F541-C4E9-5DA1-69A2BAE9667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E81C44D-6423-917F-47E9-399D79ECED69}"/>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3D7F5E23-F4FF-D411-0476-C0E87D0BB6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3043A59F-3B0D-8406-4BCE-535A5A114224}"/>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D017809F-2832-CAA1-97CE-1ECB26621594}"/>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sp>
        <p:nvSpPr>
          <p:cNvPr id="6" name="TextBox 5">
            <a:extLst>
              <a:ext uri="{FF2B5EF4-FFF2-40B4-BE49-F238E27FC236}">
                <a16:creationId xmlns:a16="http://schemas.microsoft.com/office/drawing/2014/main" id="{3C730FEA-88F4-19EF-1614-3CCCFB780C29}"/>
              </a:ext>
            </a:extLst>
          </p:cNvPr>
          <p:cNvSpPr txBox="1"/>
          <p:nvPr/>
        </p:nvSpPr>
        <p:spPr>
          <a:xfrm>
            <a:off x="-11395508" y="1979901"/>
            <a:ext cx="10764758" cy="2308324"/>
          </a:xfrm>
          <a:prstGeom prst="rect">
            <a:avLst/>
          </a:prstGeom>
          <a:noFill/>
        </p:spPr>
        <p:txBody>
          <a:bodyPr wrap="square">
            <a:spAutoFit/>
          </a:bodyPr>
          <a:lstStyle/>
          <a:p>
            <a:r>
              <a:rPr lang="vi-VN" sz="3600" i="0" u="none" strike="noStrike" dirty="0">
                <a:solidFill>
                  <a:srgbClr val="000000"/>
                </a:solidFill>
                <a:effectLst/>
                <a:latin typeface="montserrat" panose="00000500000000000000" pitchFamily="2" charset="0"/>
              </a:rPr>
              <a:t> </a:t>
            </a:r>
            <a:r>
              <a:rPr lang="en-US" sz="3600" i="0" u="none" strike="noStrike" dirty="0">
                <a:solidFill>
                  <a:srgbClr val="000000"/>
                </a:solidFill>
                <a:effectLst/>
                <a:latin typeface="montserrat" panose="00000500000000000000" pitchFamily="2" charset="0"/>
              </a:rPr>
              <a:t>  - </a:t>
            </a:r>
            <a:r>
              <a:rPr lang="en-US" sz="3600" dirty="0">
                <a:solidFill>
                  <a:srgbClr val="000000"/>
                </a:solidFill>
                <a:latin typeface="montserrat" panose="00000500000000000000" pitchFamily="2" charset="0"/>
              </a:rPr>
              <a:t>L</a:t>
            </a:r>
            <a:r>
              <a:rPr lang="vi-VN" sz="3600" i="0" u="none" strike="noStrike" dirty="0">
                <a:solidFill>
                  <a:srgbClr val="000000"/>
                </a:solidFill>
                <a:effectLst/>
                <a:latin typeface="montserrat" panose="00000500000000000000" pitchFamily="2" charset="0"/>
              </a:rPr>
              <a:t>à một nhánh của AI, hoạt động dựa trên mạng nơ-ron nhân tạo (neural networks) để mô phỏng cách thức hoạt động của não bộ con người trong việc phân tích và xử lý dữ liệu</a:t>
            </a:r>
            <a:endParaRPr lang="en-US" sz="6600" dirty="0">
              <a:latin typeface="montserrat" panose="00000500000000000000" pitchFamily="2" charset="0"/>
            </a:endParaRPr>
          </a:p>
        </p:txBody>
      </p:sp>
      <p:sp>
        <p:nvSpPr>
          <p:cNvPr id="11" name="TextBox 10">
            <a:extLst>
              <a:ext uri="{FF2B5EF4-FFF2-40B4-BE49-F238E27FC236}">
                <a16:creationId xmlns:a16="http://schemas.microsoft.com/office/drawing/2014/main" id="{17DE2871-1A41-D1D5-8ACF-153886970D15}"/>
              </a:ext>
            </a:extLst>
          </p:cNvPr>
          <p:cNvSpPr txBox="1"/>
          <p:nvPr/>
        </p:nvSpPr>
        <p:spPr>
          <a:xfrm>
            <a:off x="-11430000" y="4610100"/>
            <a:ext cx="11007278" cy="3416320"/>
          </a:xfrm>
          <a:prstGeom prst="rect">
            <a:avLst/>
          </a:prstGeom>
          <a:noFill/>
        </p:spPr>
        <p:txBody>
          <a:bodyPr wrap="square">
            <a:spAutoFit/>
          </a:bodyPr>
          <a:lstStyle/>
          <a:p>
            <a:pPr indent="457200" rtl="0">
              <a:spcBef>
                <a:spcPts val="0"/>
              </a:spcBef>
              <a:spcAft>
                <a:spcPts val="1000"/>
              </a:spcAft>
            </a:pPr>
            <a:r>
              <a:rPr lang="en-US" sz="3600" b="0" i="0" u="none" strike="noStrike" dirty="0">
                <a:solidFill>
                  <a:srgbClr val="000000"/>
                </a:solidFill>
                <a:effectLst/>
                <a:latin typeface="montserrat" panose="00000500000000000000" pitchFamily="2" charset="0"/>
              </a:rPr>
              <a:t>- V</a:t>
            </a:r>
            <a:r>
              <a:rPr lang="vi-VN" sz="3600" b="0" i="0" u="none" strike="noStrike" dirty="0">
                <a:solidFill>
                  <a:srgbClr val="000000"/>
                </a:solidFill>
                <a:effectLst/>
                <a:latin typeface="montserrat" panose="00000500000000000000" pitchFamily="2" charset="0"/>
              </a:rPr>
              <a:t>ới cấu trúc linh hoạt, Deep Learning có khả năng giải quyết các vấn đề phức tạp và xử lý lượng dữ liệu lớn với độ chính xác cao. Tuy nhiên, nó đòi hỏi lượng dữ liệu khổng lồ, chi phí tính toán cao, và thiếu nền tảng lý thuyết vững chắc trong việc chọn lựa công cụ tối ưu. </a:t>
            </a:r>
            <a:endParaRPr lang="vi-VN" sz="6000" b="0" dirty="0">
              <a:effectLst/>
              <a:latin typeface="montserrat" panose="00000500000000000000" pitchFamily="2" charset="0"/>
            </a:endParaRPr>
          </a:p>
        </p:txBody>
      </p:sp>
      <p:pic>
        <p:nvPicPr>
          <p:cNvPr id="10" name="Picture 9" descr="A colorful lines and dots&#10;&#10;Description automatically generated">
            <a:extLst>
              <a:ext uri="{FF2B5EF4-FFF2-40B4-BE49-F238E27FC236}">
                <a16:creationId xmlns:a16="http://schemas.microsoft.com/office/drawing/2014/main" id="{C54A119D-B488-5A9C-C77E-ED0EE6BB50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9841" y="2318935"/>
            <a:ext cx="7001921" cy="3938580"/>
          </a:xfrm>
          <a:prstGeom prst="rect">
            <a:avLst/>
          </a:prstGeom>
        </p:spPr>
      </p:pic>
      <p:sp>
        <p:nvSpPr>
          <p:cNvPr id="12" name="TextBox 11">
            <a:extLst>
              <a:ext uri="{FF2B5EF4-FFF2-40B4-BE49-F238E27FC236}">
                <a16:creationId xmlns:a16="http://schemas.microsoft.com/office/drawing/2014/main" id="{CA8A8D55-4358-EC4D-CCEF-E59024C6F5B6}"/>
              </a:ext>
            </a:extLst>
          </p:cNvPr>
          <p:cNvSpPr txBox="1"/>
          <p:nvPr/>
        </p:nvSpPr>
        <p:spPr>
          <a:xfrm>
            <a:off x="3089807" y="5902761"/>
            <a:ext cx="5409245" cy="830997"/>
          </a:xfrm>
          <a:prstGeom prst="rect">
            <a:avLst/>
          </a:prstGeom>
          <a:noFill/>
        </p:spPr>
        <p:txBody>
          <a:bodyPr wrap="square">
            <a:spAutoFit/>
          </a:bodyPr>
          <a:lstStyle/>
          <a:p>
            <a:r>
              <a:rPr lang="en-US" sz="4800" b="1" dirty="0">
                <a:solidFill>
                  <a:srgbClr val="000000"/>
                </a:solidFill>
                <a:latin typeface="montserrat" panose="00000500000000000000" pitchFamily="2" charset="0"/>
              </a:rPr>
              <a:t>Neural Network</a:t>
            </a:r>
            <a:endParaRPr lang="en-US" sz="4800" dirty="0">
              <a:latin typeface="montserrat" panose="00000500000000000000" pitchFamily="2" charset="0"/>
            </a:endParaRPr>
          </a:p>
        </p:txBody>
      </p:sp>
      <p:sp>
        <p:nvSpPr>
          <p:cNvPr id="9" name="TextBox 8">
            <a:extLst>
              <a:ext uri="{FF2B5EF4-FFF2-40B4-BE49-F238E27FC236}">
                <a16:creationId xmlns:a16="http://schemas.microsoft.com/office/drawing/2014/main" id="{99973155-CE9D-C9A0-027A-89458492B66E}"/>
              </a:ext>
            </a:extLst>
          </p:cNvPr>
          <p:cNvSpPr txBox="1"/>
          <p:nvPr/>
        </p:nvSpPr>
        <p:spPr>
          <a:xfrm>
            <a:off x="3065531" y="6733758"/>
            <a:ext cx="5409246" cy="584063"/>
          </a:xfrm>
          <a:prstGeom prst="rect">
            <a:avLst/>
          </a:prstGeom>
          <a:noFill/>
        </p:spPr>
        <p:txBody>
          <a:bodyPr wrap="square">
            <a:spAutoFit/>
          </a:bodyPr>
          <a:lstStyle/>
          <a:p>
            <a:r>
              <a:rPr lang="en-US" sz="3200" b="1" dirty="0">
                <a:solidFill>
                  <a:srgbClr val="000000"/>
                </a:solidFill>
                <a:latin typeface="montserrat" panose="00000500000000000000" pitchFamily="2" charset="0"/>
              </a:rPr>
              <a:t>(</a:t>
            </a:r>
            <a:r>
              <a:rPr lang="en-US" sz="3200" b="1" dirty="0" err="1">
                <a:solidFill>
                  <a:srgbClr val="000000"/>
                </a:solidFill>
                <a:latin typeface="montserrat" panose="00000500000000000000" pitchFamily="2" charset="0"/>
              </a:rPr>
              <a:t>mạng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nơ-ron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nhân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tạo</a:t>
            </a:r>
            <a:r>
              <a:rPr lang="en-US" sz="3200" b="1" dirty="0">
                <a:solidFill>
                  <a:srgbClr val="000000"/>
                </a:solidFill>
                <a:latin typeface="montserrat" panose="00000500000000000000" pitchFamily="2" charset="0"/>
              </a:rPr>
              <a:t>)</a:t>
            </a:r>
            <a:endParaRPr lang="en-US" sz="3200" dirty="0">
              <a:latin typeface="montserrat" panose="00000500000000000000" pitchFamily="2" charset="0"/>
            </a:endParaRPr>
          </a:p>
        </p:txBody>
      </p:sp>
      <p:sp>
        <p:nvSpPr>
          <p:cNvPr id="13" name="TextBox 12">
            <a:extLst>
              <a:ext uri="{FF2B5EF4-FFF2-40B4-BE49-F238E27FC236}">
                <a16:creationId xmlns:a16="http://schemas.microsoft.com/office/drawing/2014/main" id="{8E9B93EE-8ECB-0A0B-C4E2-4F18D0BAB014}"/>
              </a:ext>
            </a:extLst>
          </p:cNvPr>
          <p:cNvSpPr txBox="1"/>
          <p:nvPr/>
        </p:nvSpPr>
        <p:spPr>
          <a:xfrm>
            <a:off x="9736547" y="2705966"/>
            <a:ext cx="6177678" cy="5632311"/>
          </a:xfrm>
          <a:prstGeom prst="rect">
            <a:avLst/>
          </a:prstGeom>
          <a:noFill/>
        </p:spPr>
        <p:txBody>
          <a:bodyPr wrap="square">
            <a:spAutoFit/>
          </a:bodyPr>
          <a:lstStyle/>
          <a:p>
            <a:r>
              <a:rPr lang="en-US" sz="4000" dirty="0">
                <a:solidFill>
                  <a:srgbClr val="000000"/>
                </a:solidFill>
                <a:latin typeface="montserrat" panose="00000500000000000000" pitchFamily="2" charset="0"/>
              </a:rPr>
              <a:t>L</a:t>
            </a:r>
            <a:r>
              <a:rPr lang="vi-VN" sz="4000" b="0" i="0" u="none" strike="noStrike" dirty="0">
                <a:solidFill>
                  <a:srgbClr val="000000"/>
                </a:solidFill>
                <a:effectLst/>
                <a:latin typeface="montserrat" panose="00000500000000000000" pitchFamily="2" charset="0"/>
              </a:rPr>
              <a:t>à một hệ thống tính toán lấy cảm hứng từ hệ thần kinh sinh học của con người. Các mạng nơ-ron bao gồm một tập hợp các đơn vị tính toán, gọi là nơ-ron, được kết nối với nhau theo cấu trúc phân lớp</a:t>
            </a:r>
            <a:endParaRPr lang="en-US" sz="6000" dirty="0">
              <a:latin typeface="montserrat" panose="00000500000000000000" pitchFamily="2" charset="0"/>
            </a:endParaRPr>
          </a:p>
        </p:txBody>
      </p:sp>
      <p:pic>
        <p:nvPicPr>
          <p:cNvPr id="14" name="Picture 2">
            <a:extLst>
              <a:ext uri="{FF2B5EF4-FFF2-40B4-BE49-F238E27FC236}">
                <a16:creationId xmlns:a16="http://schemas.microsoft.com/office/drawing/2014/main" id="{F020BEA0-E637-2AEE-D48F-938B0DD12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6483" y="11041640"/>
            <a:ext cx="14970557" cy="8420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37EC82D-D2AB-6C2B-334A-AEFA17A023EE}"/>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1506842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860D4AC4-FE65-DC78-7124-4A1A46FB017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96C3F490-CD29-AFB0-9EB6-8CBEE31DE59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99C0F28-DF63-2F9B-034C-5FDBCFE18C59}"/>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45F3706-0A0D-EA66-07DA-7CE3D49F2F7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902E72B-BC87-842B-25E3-A16FE6768F2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65BA38EB-4B20-51D0-B94F-C9FCD0B0BB81}"/>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4411A3F9-2F03-8FE0-21A5-AA484371F299}"/>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104A0AD0-4E33-3851-9F5D-1E7B3393778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0B52A9B-95B0-2514-F159-9E1195003F2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9E47ED4-6D8A-E292-7D43-A8CCCEE8BA01}"/>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BE01465-B2A2-7000-D6C6-871A9B696D4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39592911-0021-6E7E-1A45-1330BDD78BD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BC1B3A2-1ABC-E554-1AC0-7B9DABDD5C1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AACC6D-FD4F-DA89-C1CD-172BD783CFD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CE4CACE-0D26-7A23-00C0-2F388924AF8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C47DDBF-0DF0-FD3A-7258-F29D29E13803}"/>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41D8377-40AD-19FF-CD8D-1F966ABE5C8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931E140-9340-FB7C-4BA0-D1E32F9A95F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7B11B88-57D4-41CF-232B-EC7EC82AA3C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6FA2C01-D25D-9BBC-CDBF-94050A76D628}"/>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C3AB377C-09CA-ED79-F062-05A9076700E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3B474D7-C0B7-8031-196C-274BB52215D3}"/>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78ADC3E-3D50-CF70-D230-33A745077D6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26B23C1-DAE5-9AED-14C9-FA88B4807DC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54D9F94-AA08-0241-8DE3-B25016D5928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EFEC94E-784D-5279-DDDB-D56D0A0D927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F19D425-AF48-C889-E375-306D8EA6924A}"/>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76EC4B3-E647-096B-61F1-A0662DD3B6B7}"/>
              </a:ext>
            </a:extLst>
          </p:cNvPr>
          <p:cNvSpPr txBox="1"/>
          <p:nvPr/>
        </p:nvSpPr>
        <p:spPr>
          <a:xfrm>
            <a:off x="-16178749" y="5860523"/>
            <a:ext cx="4149429" cy="707886"/>
          </a:xfrm>
          <a:prstGeom prst="rect">
            <a:avLst/>
          </a:prstGeom>
          <a:noFill/>
        </p:spPr>
        <p:txBody>
          <a:bodyPr wrap="square">
            <a:spAutoFit/>
          </a:bodyPr>
          <a:lstStyle/>
          <a:p>
            <a:r>
              <a:rPr lang="en-US" sz="4000" b="1" i="0" u="none" strike="noStrike" dirty="0">
                <a:solidFill>
                  <a:srgbClr val="000000"/>
                </a:solidFill>
                <a:effectLst/>
                <a:latin typeface="montserrat" panose="00000500000000000000" pitchFamily="2" charset="0"/>
              </a:rPr>
              <a:t>Deep Learning</a:t>
            </a:r>
            <a:endParaRPr lang="en-US" sz="4000" dirty="0">
              <a:latin typeface="montserrat" panose="00000500000000000000" pitchFamily="2" charset="0"/>
            </a:endParaRPr>
          </a:p>
        </p:txBody>
      </p:sp>
      <p:pic>
        <p:nvPicPr>
          <p:cNvPr id="8" name="Picture 7" descr="A cartoon hand holding a square object&#10;&#10;Description automatically generated">
            <a:extLst>
              <a:ext uri="{FF2B5EF4-FFF2-40B4-BE49-F238E27FC236}">
                <a16:creationId xmlns:a16="http://schemas.microsoft.com/office/drawing/2014/main" id="{9CA441F8-0CE6-DBC7-FBAB-DB550F20CF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705C7BBC-5D50-E649-915D-CDAF2A21675F}"/>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2" name="TextBox 1">
            <a:extLst>
              <a:ext uri="{FF2B5EF4-FFF2-40B4-BE49-F238E27FC236}">
                <a16:creationId xmlns:a16="http://schemas.microsoft.com/office/drawing/2014/main" id="{0F016663-6230-59EF-7855-BF5F1611A238}"/>
              </a:ext>
            </a:extLst>
          </p:cNvPr>
          <p:cNvSpPr txBox="1"/>
          <p:nvPr/>
        </p:nvSpPr>
        <p:spPr>
          <a:xfrm>
            <a:off x="-15544938" y="6516566"/>
            <a:ext cx="4149429" cy="707886"/>
          </a:xfrm>
          <a:prstGeom prst="rect">
            <a:avLst/>
          </a:prstGeom>
          <a:noFill/>
        </p:spPr>
        <p:txBody>
          <a:bodyPr wrap="square">
            <a:spAutoFit/>
          </a:bodyPr>
          <a:lstStyle/>
          <a:p>
            <a:r>
              <a:rPr lang="en-US" sz="4000" b="1" dirty="0">
                <a:latin typeface="montserrat" panose="00000500000000000000" pitchFamily="2" charset="0"/>
              </a:rPr>
              <a:t>(</a:t>
            </a:r>
            <a:r>
              <a:rPr lang="en-US" sz="4000" b="1" dirty="0" err="1">
                <a:latin typeface="montserrat" panose="00000500000000000000" pitchFamily="2" charset="0"/>
              </a:rPr>
              <a:t>Học</a:t>
            </a:r>
            <a:r>
              <a:rPr lang="en-US" sz="4000" b="1" dirty="0">
                <a:latin typeface="montserrat" panose="00000500000000000000" pitchFamily="2" charset="0"/>
              </a:rPr>
              <a:t> </a:t>
            </a:r>
            <a:r>
              <a:rPr lang="en-US" sz="4000" b="1" dirty="0" err="1">
                <a:latin typeface="montserrat" panose="00000500000000000000" pitchFamily="2" charset="0"/>
              </a:rPr>
              <a:t>sâu</a:t>
            </a:r>
            <a:r>
              <a:rPr lang="en-US" sz="4000" b="1" dirty="0">
                <a:latin typeface="montserrat" panose="00000500000000000000" pitchFamily="2" charset="0"/>
              </a:rPr>
              <a:t>)</a:t>
            </a:r>
          </a:p>
        </p:txBody>
      </p:sp>
      <p:pic>
        <p:nvPicPr>
          <p:cNvPr id="10" name="Picture 9" descr="A colorful lines and dots&#10;&#10;Description automatically generated">
            <a:extLst>
              <a:ext uri="{FF2B5EF4-FFF2-40B4-BE49-F238E27FC236}">
                <a16:creationId xmlns:a16="http://schemas.microsoft.com/office/drawing/2014/main" id="{7A5469CE-C70A-D0A2-83DC-28A51132E3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894" y="-6857226"/>
            <a:ext cx="7001921" cy="3938580"/>
          </a:xfrm>
          <a:prstGeom prst="rect">
            <a:avLst/>
          </a:prstGeom>
        </p:spPr>
      </p:pic>
      <p:sp>
        <p:nvSpPr>
          <p:cNvPr id="12" name="TextBox 11">
            <a:extLst>
              <a:ext uri="{FF2B5EF4-FFF2-40B4-BE49-F238E27FC236}">
                <a16:creationId xmlns:a16="http://schemas.microsoft.com/office/drawing/2014/main" id="{ABF58CB9-CEF1-1083-740B-68FE7B1678E7}"/>
              </a:ext>
            </a:extLst>
          </p:cNvPr>
          <p:cNvSpPr txBox="1"/>
          <p:nvPr/>
        </p:nvSpPr>
        <p:spPr>
          <a:xfrm>
            <a:off x="3106860" y="-3273400"/>
            <a:ext cx="5409245" cy="830997"/>
          </a:xfrm>
          <a:prstGeom prst="rect">
            <a:avLst/>
          </a:prstGeom>
          <a:noFill/>
        </p:spPr>
        <p:txBody>
          <a:bodyPr wrap="square">
            <a:spAutoFit/>
          </a:bodyPr>
          <a:lstStyle/>
          <a:p>
            <a:r>
              <a:rPr lang="en-US" sz="4800" b="1" dirty="0">
                <a:solidFill>
                  <a:srgbClr val="000000"/>
                </a:solidFill>
                <a:latin typeface="montserrat" panose="00000500000000000000" pitchFamily="2" charset="0"/>
              </a:rPr>
              <a:t>Neural Network</a:t>
            </a:r>
            <a:endParaRPr lang="en-US" sz="4800" dirty="0">
              <a:latin typeface="montserrat" panose="00000500000000000000" pitchFamily="2" charset="0"/>
            </a:endParaRPr>
          </a:p>
        </p:txBody>
      </p:sp>
      <p:sp>
        <p:nvSpPr>
          <p:cNvPr id="9" name="TextBox 8">
            <a:extLst>
              <a:ext uri="{FF2B5EF4-FFF2-40B4-BE49-F238E27FC236}">
                <a16:creationId xmlns:a16="http://schemas.microsoft.com/office/drawing/2014/main" id="{530B67F2-7C89-0DF2-B0D5-C22862EFE56D}"/>
              </a:ext>
            </a:extLst>
          </p:cNvPr>
          <p:cNvSpPr txBox="1"/>
          <p:nvPr/>
        </p:nvSpPr>
        <p:spPr>
          <a:xfrm>
            <a:off x="3082584" y="-2442403"/>
            <a:ext cx="5409246" cy="584063"/>
          </a:xfrm>
          <a:prstGeom prst="rect">
            <a:avLst/>
          </a:prstGeom>
          <a:noFill/>
        </p:spPr>
        <p:txBody>
          <a:bodyPr wrap="square">
            <a:spAutoFit/>
          </a:bodyPr>
          <a:lstStyle/>
          <a:p>
            <a:r>
              <a:rPr lang="en-US" sz="3200" b="1" dirty="0">
                <a:solidFill>
                  <a:srgbClr val="000000"/>
                </a:solidFill>
                <a:latin typeface="montserrat" panose="00000500000000000000" pitchFamily="2" charset="0"/>
              </a:rPr>
              <a:t>(</a:t>
            </a:r>
            <a:r>
              <a:rPr lang="en-US" sz="3200" b="1" dirty="0" err="1">
                <a:solidFill>
                  <a:srgbClr val="000000"/>
                </a:solidFill>
                <a:latin typeface="montserrat" panose="00000500000000000000" pitchFamily="2" charset="0"/>
              </a:rPr>
              <a:t>mạng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nơ-ron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nhân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tạo</a:t>
            </a:r>
            <a:r>
              <a:rPr lang="en-US" sz="3200" b="1" dirty="0">
                <a:solidFill>
                  <a:srgbClr val="000000"/>
                </a:solidFill>
                <a:latin typeface="montserrat" panose="00000500000000000000" pitchFamily="2" charset="0"/>
              </a:rPr>
              <a:t>)</a:t>
            </a:r>
            <a:endParaRPr lang="en-US" sz="3200" dirty="0">
              <a:latin typeface="montserrat" panose="00000500000000000000" pitchFamily="2" charset="0"/>
            </a:endParaRPr>
          </a:p>
        </p:txBody>
      </p:sp>
      <p:sp>
        <p:nvSpPr>
          <p:cNvPr id="13" name="TextBox 12">
            <a:extLst>
              <a:ext uri="{FF2B5EF4-FFF2-40B4-BE49-F238E27FC236}">
                <a16:creationId xmlns:a16="http://schemas.microsoft.com/office/drawing/2014/main" id="{F0901D24-E1BF-7A66-55EB-FC6CE2AB6A8C}"/>
              </a:ext>
            </a:extLst>
          </p:cNvPr>
          <p:cNvSpPr txBox="1"/>
          <p:nvPr/>
        </p:nvSpPr>
        <p:spPr>
          <a:xfrm>
            <a:off x="9753600" y="-6470195"/>
            <a:ext cx="6177678" cy="5632311"/>
          </a:xfrm>
          <a:prstGeom prst="rect">
            <a:avLst/>
          </a:prstGeom>
          <a:noFill/>
        </p:spPr>
        <p:txBody>
          <a:bodyPr wrap="square">
            <a:spAutoFit/>
          </a:bodyPr>
          <a:lstStyle/>
          <a:p>
            <a:r>
              <a:rPr lang="en-US" sz="4000" dirty="0">
                <a:solidFill>
                  <a:srgbClr val="000000"/>
                </a:solidFill>
                <a:latin typeface="montserrat" panose="00000500000000000000" pitchFamily="2" charset="0"/>
              </a:rPr>
              <a:t>L</a:t>
            </a:r>
            <a:r>
              <a:rPr lang="vi-VN" sz="4000" b="0" i="0" u="none" strike="noStrike" dirty="0">
                <a:solidFill>
                  <a:srgbClr val="000000"/>
                </a:solidFill>
                <a:effectLst/>
                <a:latin typeface="montserrat" panose="00000500000000000000" pitchFamily="2" charset="0"/>
              </a:rPr>
              <a:t>à một hệ thống tính toán lấy cảm hứng từ hệ thần kinh sinh học của con người. Các mạng nơ-ron bao gồm một tập hợp các đơn vị tính toán, gọi là nơ-ron, được kết nối với nhau theo cấu trúc phân lớp</a:t>
            </a:r>
            <a:endParaRPr lang="en-US" sz="6000" dirty="0">
              <a:latin typeface="montserrat" panose="00000500000000000000" pitchFamily="2" charset="0"/>
            </a:endParaRPr>
          </a:p>
        </p:txBody>
      </p:sp>
      <p:pic>
        <p:nvPicPr>
          <p:cNvPr id="1026" name="Picture 2">
            <a:extLst>
              <a:ext uri="{FF2B5EF4-FFF2-40B4-BE49-F238E27FC236}">
                <a16:creationId xmlns:a16="http://schemas.microsoft.com/office/drawing/2014/main" id="{A9934C2D-FB5A-F2AC-AD2E-47798499CB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3483" y="1991474"/>
            <a:ext cx="12750953" cy="71724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15E121-AC7A-ADC5-2FD1-D11D19912422}"/>
              </a:ext>
            </a:extLst>
          </p:cNvPr>
          <p:cNvSpPr txBox="1"/>
          <p:nvPr/>
        </p:nvSpPr>
        <p:spPr>
          <a:xfrm>
            <a:off x="5242825" y="9329019"/>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7" name="TextBox 16">
            <a:extLst>
              <a:ext uri="{FF2B5EF4-FFF2-40B4-BE49-F238E27FC236}">
                <a16:creationId xmlns:a16="http://schemas.microsoft.com/office/drawing/2014/main" id="{B646A911-0BBB-27EA-B457-A40CF5F34A17}"/>
              </a:ext>
            </a:extLst>
          </p:cNvPr>
          <p:cNvSpPr txBox="1"/>
          <p:nvPr/>
        </p:nvSpPr>
        <p:spPr>
          <a:xfrm>
            <a:off x="-10220944" y="3678237"/>
            <a:ext cx="8665979" cy="1200329"/>
          </a:xfrm>
          <a:prstGeom prst="rect">
            <a:avLst/>
          </a:prstGeom>
          <a:noFill/>
        </p:spPr>
        <p:txBody>
          <a:bodyPr wrap="square">
            <a:spAutoFit/>
          </a:bodyPr>
          <a:lstStyle/>
          <a:p>
            <a:r>
              <a:rPr lang="en-US" sz="7200" b="1" i="0" u="none" strike="noStrike" dirty="0">
                <a:solidFill>
                  <a:srgbClr val="000000"/>
                </a:solidFill>
                <a:effectLst/>
                <a:latin typeface="montserrat" panose="00000500000000000000" pitchFamily="2" charset="0"/>
              </a:rPr>
              <a:t>Computer Vision</a:t>
            </a:r>
            <a:endParaRPr lang="en-US" sz="59500" dirty="0">
              <a:latin typeface="montserrat" panose="00000500000000000000" pitchFamily="2" charset="0"/>
            </a:endParaRPr>
          </a:p>
        </p:txBody>
      </p:sp>
      <p:pic>
        <p:nvPicPr>
          <p:cNvPr id="18" name="Picture 17" descr="A computer monitor with a eye on it&#10;&#10;Description automatically generated">
            <a:extLst>
              <a:ext uri="{FF2B5EF4-FFF2-40B4-BE49-F238E27FC236}">
                <a16:creationId xmlns:a16="http://schemas.microsoft.com/office/drawing/2014/main" id="{18C3D9D1-C910-F796-D2B4-5CA0C03DED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2063" y="1431520"/>
            <a:ext cx="12190857" cy="6857357"/>
          </a:xfrm>
          <a:prstGeom prst="rect">
            <a:avLst/>
          </a:prstGeom>
        </p:spPr>
      </p:pic>
      <p:sp>
        <p:nvSpPr>
          <p:cNvPr id="19" name="TextBox 18">
            <a:extLst>
              <a:ext uri="{FF2B5EF4-FFF2-40B4-BE49-F238E27FC236}">
                <a16:creationId xmlns:a16="http://schemas.microsoft.com/office/drawing/2014/main" id="{A3468F67-F9DD-B1F4-5F86-5A74F0A4A3DD}"/>
              </a:ext>
            </a:extLst>
          </p:cNvPr>
          <p:cNvSpPr txBox="1"/>
          <p:nvPr/>
        </p:nvSpPr>
        <p:spPr>
          <a:xfrm>
            <a:off x="77863" y="1252957"/>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Tree>
    <p:extLst>
      <p:ext uri="{BB962C8B-B14F-4D97-AF65-F5344CB8AC3E}">
        <p14:creationId xmlns:p14="http://schemas.microsoft.com/office/powerpoint/2010/main" val="2319506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E63506E-255C-B4B4-FA55-A667CF34B29B}"/>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AFCD5C7-C83F-1F3A-D240-E7DC14891F63}"/>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8B3FCD6-C7F9-8305-1742-91ABB4E120BE}"/>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131DF02-3BCE-7760-0B19-FD8207989D3C}"/>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4E98C06-6E25-BA8F-86E8-E53251CEB18E}"/>
              </a:ext>
            </a:extLst>
          </p:cNvPr>
          <p:cNvGrpSpPr>
            <a:grpSpLocks/>
          </p:cNvGrpSpPr>
          <p:nvPr/>
        </p:nvGrpSpPr>
        <p:grpSpPr>
          <a:xfrm>
            <a:off x="406847" y="725420"/>
            <a:ext cx="17441646" cy="8972931"/>
            <a:chOff x="0" y="0"/>
            <a:chExt cx="1597707" cy="696232"/>
          </a:xfrm>
        </p:grpSpPr>
        <p:sp>
          <p:nvSpPr>
            <p:cNvPr id="33" name="Freeform 33">
              <a:extLst>
                <a:ext uri="{FF2B5EF4-FFF2-40B4-BE49-F238E27FC236}">
                  <a16:creationId xmlns:a16="http://schemas.microsoft.com/office/drawing/2014/main" id="{15BD470E-0E96-BBA8-86CF-1785A8EC0371}"/>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F17C902D-E25E-25E4-268C-651ECFAD8F46}"/>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8AEAD3C0-AC52-82A3-933B-D48B50921016}"/>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AE2A158-0DC4-D030-D642-C73EF69D98A3}"/>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4D6514F-A7F5-0357-D3EB-736FDCDB8F3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7F1DACA-792D-F7E9-F4E7-DFFEC8A4D636}"/>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340E769E-58B3-A922-EF2E-0E4C95C16128}"/>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D02A407-E716-6B9D-ECA6-04C303F6596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CAF5A91-7759-A05B-66B1-A111E0E4EA8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33F3227-43CB-998C-DC7C-4A88A023865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35FD53B-7D4D-65F9-B9C7-8F7D62346723}"/>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DD8A1B6-BF2A-67D0-77E4-2A48DD6DE2C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EBBA406-7958-3A4A-6955-B7C9E24FB56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D4263366-8CA6-EC9F-B655-49D15EB3B94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68D5568-D990-57BD-CBF1-A7370AAE777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F77830D6-4AB3-D2BC-7FA2-438A98D5EAC2}"/>
              </a:ext>
            </a:extLst>
          </p:cNvPr>
          <p:cNvSpPr/>
          <p:nvPr/>
        </p:nvSpPr>
        <p:spPr>
          <a:xfrm>
            <a:off x="330647" y="391096"/>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F059384-8B87-98A8-212D-C6873E6B2864}"/>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D3E44FE5-EA60-858A-0BC4-DF4A570BBDEC}"/>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39CD78C-BE4A-4D9D-FFDD-3475F973F44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BC3C3B43-765B-9600-CC18-948547D012D7}"/>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E3452F88-AD3A-E4CA-E3E9-3B5B7418E20F}"/>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4A546297-DBE9-165B-B404-E17C87C19AF3}"/>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8" name="Picture 7" descr="A cartoon hand holding a square object&#10;&#10;Description automatically generated">
            <a:extLst>
              <a:ext uri="{FF2B5EF4-FFF2-40B4-BE49-F238E27FC236}">
                <a16:creationId xmlns:a16="http://schemas.microsoft.com/office/drawing/2014/main" id="{D2AA3C6B-A263-04D5-AA00-5F40946894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884715" y="1668136"/>
            <a:ext cx="7359383" cy="4139653"/>
          </a:xfrm>
          <a:prstGeom prst="rect">
            <a:avLst/>
          </a:prstGeom>
        </p:spPr>
      </p:pic>
      <p:sp>
        <p:nvSpPr>
          <p:cNvPr id="16" name="TextBox 15">
            <a:extLst>
              <a:ext uri="{FF2B5EF4-FFF2-40B4-BE49-F238E27FC236}">
                <a16:creationId xmlns:a16="http://schemas.microsoft.com/office/drawing/2014/main" id="{0BB953E9-BA1C-4DAD-217B-6124EC79DF8C}"/>
              </a:ext>
            </a:extLst>
          </p:cNvPr>
          <p:cNvSpPr txBox="1"/>
          <p:nvPr/>
        </p:nvSpPr>
        <p:spPr>
          <a:xfrm>
            <a:off x="4977945" y="-2065174"/>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pic>
        <p:nvPicPr>
          <p:cNvPr id="10" name="Picture 9" descr="A colorful lines and dots&#10;&#10;Description automatically generated">
            <a:extLst>
              <a:ext uri="{FF2B5EF4-FFF2-40B4-BE49-F238E27FC236}">
                <a16:creationId xmlns:a16="http://schemas.microsoft.com/office/drawing/2014/main" id="{8C16671F-EF19-F365-A947-68D6EEECF58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6894" y="-6857226"/>
            <a:ext cx="7001921" cy="3938580"/>
          </a:xfrm>
          <a:prstGeom prst="rect">
            <a:avLst/>
          </a:prstGeom>
        </p:spPr>
      </p:pic>
      <p:sp>
        <p:nvSpPr>
          <p:cNvPr id="12" name="TextBox 11">
            <a:extLst>
              <a:ext uri="{FF2B5EF4-FFF2-40B4-BE49-F238E27FC236}">
                <a16:creationId xmlns:a16="http://schemas.microsoft.com/office/drawing/2014/main" id="{A3F44C01-8946-E350-76D8-09F905F9B41B}"/>
              </a:ext>
            </a:extLst>
          </p:cNvPr>
          <p:cNvSpPr txBox="1"/>
          <p:nvPr/>
        </p:nvSpPr>
        <p:spPr>
          <a:xfrm>
            <a:off x="3106860" y="-3273400"/>
            <a:ext cx="5409245" cy="830997"/>
          </a:xfrm>
          <a:prstGeom prst="rect">
            <a:avLst/>
          </a:prstGeom>
          <a:noFill/>
        </p:spPr>
        <p:txBody>
          <a:bodyPr wrap="square">
            <a:spAutoFit/>
          </a:bodyPr>
          <a:lstStyle/>
          <a:p>
            <a:r>
              <a:rPr lang="en-US" sz="4800" b="1" dirty="0">
                <a:solidFill>
                  <a:srgbClr val="000000"/>
                </a:solidFill>
                <a:latin typeface="montserrat" panose="00000500000000000000" pitchFamily="2" charset="0"/>
              </a:rPr>
              <a:t>Neural Network</a:t>
            </a:r>
            <a:endParaRPr lang="en-US" sz="4800" dirty="0">
              <a:latin typeface="montserrat" panose="00000500000000000000" pitchFamily="2" charset="0"/>
            </a:endParaRPr>
          </a:p>
        </p:txBody>
      </p:sp>
      <p:sp>
        <p:nvSpPr>
          <p:cNvPr id="9" name="TextBox 8">
            <a:extLst>
              <a:ext uri="{FF2B5EF4-FFF2-40B4-BE49-F238E27FC236}">
                <a16:creationId xmlns:a16="http://schemas.microsoft.com/office/drawing/2014/main" id="{711329A8-8ED7-32D8-498D-8FD824B1694D}"/>
              </a:ext>
            </a:extLst>
          </p:cNvPr>
          <p:cNvSpPr txBox="1"/>
          <p:nvPr/>
        </p:nvSpPr>
        <p:spPr>
          <a:xfrm>
            <a:off x="3082584" y="-2442403"/>
            <a:ext cx="5409246" cy="584063"/>
          </a:xfrm>
          <a:prstGeom prst="rect">
            <a:avLst/>
          </a:prstGeom>
          <a:noFill/>
        </p:spPr>
        <p:txBody>
          <a:bodyPr wrap="square">
            <a:spAutoFit/>
          </a:bodyPr>
          <a:lstStyle/>
          <a:p>
            <a:r>
              <a:rPr lang="en-US" sz="3200" b="1" dirty="0">
                <a:solidFill>
                  <a:srgbClr val="000000"/>
                </a:solidFill>
                <a:latin typeface="montserrat" panose="00000500000000000000" pitchFamily="2" charset="0"/>
              </a:rPr>
              <a:t>(</a:t>
            </a:r>
            <a:r>
              <a:rPr lang="en-US" sz="3200" b="1" dirty="0" err="1">
                <a:solidFill>
                  <a:srgbClr val="000000"/>
                </a:solidFill>
                <a:latin typeface="montserrat" panose="00000500000000000000" pitchFamily="2" charset="0"/>
              </a:rPr>
              <a:t>mạng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nơ-ron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nhân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tạo</a:t>
            </a:r>
            <a:r>
              <a:rPr lang="en-US" sz="3200" b="1" dirty="0">
                <a:solidFill>
                  <a:srgbClr val="000000"/>
                </a:solidFill>
                <a:latin typeface="montserrat" panose="00000500000000000000" pitchFamily="2" charset="0"/>
              </a:rPr>
              <a:t>)</a:t>
            </a:r>
            <a:endParaRPr lang="en-US" sz="3200" dirty="0">
              <a:latin typeface="montserrat" panose="00000500000000000000" pitchFamily="2" charset="0"/>
            </a:endParaRPr>
          </a:p>
        </p:txBody>
      </p:sp>
      <p:sp>
        <p:nvSpPr>
          <p:cNvPr id="13" name="TextBox 12">
            <a:extLst>
              <a:ext uri="{FF2B5EF4-FFF2-40B4-BE49-F238E27FC236}">
                <a16:creationId xmlns:a16="http://schemas.microsoft.com/office/drawing/2014/main" id="{BA79DCA8-187A-0ABB-F731-25AFB3D39792}"/>
              </a:ext>
            </a:extLst>
          </p:cNvPr>
          <p:cNvSpPr txBox="1"/>
          <p:nvPr/>
        </p:nvSpPr>
        <p:spPr>
          <a:xfrm>
            <a:off x="9753600" y="-6470195"/>
            <a:ext cx="6177678" cy="5632311"/>
          </a:xfrm>
          <a:prstGeom prst="rect">
            <a:avLst/>
          </a:prstGeom>
          <a:noFill/>
        </p:spPr>
        <p:txBody>
          <a:bodyPr wrap="square">
            <a:spAutoFit/>
          </a:bodyPr>
          <a:lstStyle/>
          <a:p>
            <a:r>
              <a:rPr lang="en-US" sz="4000" dirty="0">
                <a:solidFill>
                  <a:srgbClr val="000000"/>
                </a:solidFill>
                <a:latin typeface="montserrat" panose="00000500000000000000" pitchFamily="2" charset="0"/>
              </a:rPr>
              <a:t>L</a:t>
            </a:r>
            <a:r>
              <a:rPr lang="vi-VN" sz="4000" b="0" i="0" u="none" strike="noStrike" dirty="0">
                <a:solidFill>
                  <a:srgbClr val="000000"/>
                </a:solidFill>
                <a:effectLst/>
                <a:latin typeface="montserrat" panose="00000500000000000000" pitchFamily="2" charset="0"/>
              </a:rPr>
              <a:t>à một hệ thống tính toán lấy cảm hứng từ hệ thần kinh sinh học của con người. Các mạng nơ-ron bao gồm một tập hợp các đơn vị tính toán, gọi là nơ-ron, được kết nối với nhau theo cấu trúc phân lớp</a:t>
            </a:r>
            <a:endParaRPr lang="en-US" sz="6000" dirty="0">
              <a:latin typeface="montserrat" panose="00000500000000000000" pitchFamily="2" charset="0"/>
            </a:endParaRPr>
          </a:p>
        </p:txBody>
      </p:sp>
      <p:pic>
        <p:nvPicPr>
          <p:cNvPr id="1026" name="Picture 2">
            <a:extLst>
              <a:ext uri="{FF2B5EF4-FFF2-40B4-BE49-F238E27FC236}">
                <a16:creationId xmlns:a16="http://schemas.microsoft.com/office/drawing/2014/main" id="{4D5910BD-CE6F-78FC-866B-1C788FCACF9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685" y="1617605"/>
            <a:ext cx="7717145" cy="43408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F1C7F12-92D6-7FEA-0D01-14A7AFC39986}"/>
              </a:ext>
            </a:extLst>
          </p:cNvPr>
          <p:cNvSpPr txBox="1"/>
          <p:nvPr/>
        </p:nvSpPr>
        <p:spPr>
          <a:xfrm>
            <a:off x="722700" y="5821813"/>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7" name="TextBox 16">
            <a:extLst>
              <a:ext uri="{FF2B5EF4-FFF2-40B4-BE49-F238E27FC236}">
                <a16:creationId xmlns:a16="http://schemas.microsoft.com/office/drawing/2014/main" id="{809426DF-F62E-E16F-900D-3F61E841535B}"/>
              </a:ext>
            </a:extLst>
          </p:cNvPr>
          <p:cNvSpPr txBox="1"/>
          <p:nvPr/>
        </p:nvSpPr>
        <p:spPr>
          <a:xfrm>
            <a:off x="-10220944" y="3678237"/>
            <a:ext cx="8665979" cy="1200329"/>
          </a:xfrm>
          <a:prstGeom prst="rect">
            <a:avLst/>
          </a:prstGeom>
          <a:noFill/>
        </p:spPr>
        <p:txBody>
          <a:bodyPr wrap="square">
            <a:spAutoFit/>
          </a:bodyPr>
          <a:lstStyle/>
          <a:p>
            <a:r>
              <a:rPr lang="en-US" sz="7200" b="1" i="0" u="none" strike="noStrike" dirty="0">
                <a:solidFill>
                  <a:srgbClr val="000000"/>
                </a:solidFill>
                <a:effectLst/>
                <a:latin typeface="montserrat" panose="00000500000000000000" pitchFamily="2" charset="0"/>
              </a:rPr>
              <a:t>Computer Vision</a:t>
            </a:r>
            <a:endParaRPr lang="en-US" sz="59500" dirty="0">
              <a:latin typeface="montserrat" panose="00000500000000000000" pitchFamily="2" charset="0"/>
            </a:endParaRPr>
          </a:p>
        </p:txBody>
      </p:sp>
      <p:pic>
        <p:nvPicPr>
          <p:cNvPr id="18" name="Picture 17" descr="A computer monitor with a eye on it&#10;&#10;Description automatically generated">
            <a:extLst>
              <a:ext uri="{FF2B5EF4-FFF2-40B4-BE49-F238E27FC236}">
                <a16:creationId xmlns:a16="http://schemas.microsoft.com/office/drawing/2014/main" id="{A3D47DE9-1690-300F-86B7-D0F28D4BA9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95147" y="1283303"/>
            <a:ext cx="12190857" cy="6857357"/>
          </a:xfrm>
          <a:prstGeom prst="rect">
            <a:avLst/>
          </a:prstGeom>
        </p:spPr>
      </p:pic>
      <p:sp>
        <p:nvSpPr>
          <p:cNvPr id="19" name="TextBox 18">
            <a:extLst>
              <a:ext uri="{FF2B5EF4-FFF2-40B4-BE49-F238E27FC236}">
                <a16:creationId xmlns:a16="http://schemas.microsoft.com/office/drawing/2014/main" id="{80C94328-E84A-1159-87F9-7383040D66BC}"/>
              </a:ext>
            </a:extLst>
          </p:cNvPr>
          <p:cNvSpPr txBox="1"/>
          <p:nvPr/>
        </p:nvSpPr>
        <p:spPr>
          <a:xfrm>
            <a:off x="1219200" y="896169"/>
            <a:ext cx="10581128"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1.1. Deep Learning </a:t>
            </a:r>
            <a:r>
              <a:rPr lang="en-US" sz="3600" b="1" i="0" u="none" strike="noStrike" dirty="0" err="1">
                <a:solidFill>
                  <a:srgbClr val="000000"/>
                </a:solidFill>
                <a:effectLst/>
                <a:latin typeface="montserrat" panose="00000500000000000000" pitchFamily="2" charset="0"/>
              </a:rPr>
              <a:t>và</a:t>
            </a:r>
            <a:r>
              <a:rPr lang="en-US" sz="3600" b="1" i="0" u="none" strike="noStrike" dirty="0">
                <a:solidFill>
                  <a:srgbClr val="000000"/>
                </a:solidFill>
                <a:effectLst/>
                <a:latin typeface="montserrat" panose="00000500000000000000" pitchFamily="2" charset="0"/>
              </a:rPr>
              <a:t> Neural Networks</a:t>
            </a:r>
            <a:endParaRPr lang="en-US" sz="3600" dirty="0">
              <a:latin typeface="montserrat" panose="00000500000000000000" pitchFamily="2" charset="0"/>
            </a:endParaRPr>
          </a:p>
        </p:txBody>
      </p:sp>
      <p:sp>
        <p:nvSpPr>
          <p:cNvPr id="11" name="TextBox 10">
            <a:extLst>
              <a:ext uri="{FF2B5EF4-FFF2-40B4-BE49-F238E27FC236}">
                <a16:creationId xmlns:a16="http://schemas.microsoft.com/office/drawing/2014/main" id="{6556F682-B305-B513-E87C-EC6C2C25B4FB}"/>
              </a:ext>
            </a:extLst>
          </p:cNvPr>
          <p:cNvSpPr txBox="1"/>
          <p:nvPr/>
        </p:nvSpPr>
        <p:spPr>
          <a:xfrm>
            <a:off x="8364831" y="2366875"/>
            <a:ext cx="8053070" cy="2677656"/>
          </a:xfrm>
          <a:prstGeom prst="rect">
            <a:avLst/>
          </a:prstGeom>
          <a:noFill/>
        </p:spPr>
        <p:txBody>
          <a:bodyPr wrap="square">
            <a:spAutoFit/>
          </a:bodyPr>
          <a:lstStyle/>
          <a:p>
            <a:pPr marL="457200" algn="l">
              <a:buFont typeface="+mj-lt"/>
              <a:buAutoNum type="arabicPeriod"/>
            </a:pPr>
            <a:r>
              <a:rPr lang="vi-VN" sz="2400" b="1" i="0" dirty="0">
                <a:solidFill>
                  <a:srgbClr val="000000"/>
                </a:solidFill>
                <a:effectLst/>
                <a:latin typeface="montserrat" panose="00000500000000000000" pitchFamily="2" charset="0"/>
              </a:rPr>
              <a:t>Lớp đầu vào (Input Layer):</a:t>
            </a:r>
            <a:r>
              <a:rPr lang="vi-VN" sz="2400" b="0" i="0" u="none" strike="noStrike" dirty="0">
                <a:solidFill>
                  <a:srgbClr val="000000"/>
                </a:solidFill>
                <a:effectLst/>
                <a:latin typeface="montserrat" panose="00000500000000000000" pitchFamily="2" charset="0"/>
              </a:rPr>
              <a:t> Nhận dữ liệu ban đầu và truyền đến các lớp tiếp theo.</a:t>
            </a:r>
            <a:endParaRPr lang="vi-VN" sz="2400" b="0" i="0" dirty="0">
              <a:solidFill>
                <a:srgbClr val="000000"/>
              </a:solidFill>
              <a:effectLst/>
              <a:latin typeface="montserrat" panose="00000500000000000000" pitchFamily="2" charset="0"/>
            </a:endParaRPr>
          </a:p>
          <a:p>
            <a:pPr marL="457200" algn="l">
              <a:buFont typeface="+mj-lt"/>
              <a:buAutoNum type="arabicPeriod"/>
            </a:pPr>
            <a:r>
              <a:rPr lang="vi-VN" sz="2400" b="1" i="0" dirty="0">
                <a:solidFill>
                  <a:srgbClr val="000000"/>
                </a:solidFill>
                <a:effectLst/>
                <a:latin typeface="montserrat" panose="00000500000000000000" pitchFamily="2" charset="0"/>
              </a:rPr>
              <a:t>Lớp ẩn (Hidden Layers):</a:t>
            </a:r>
            <a:r>
              <a:rPr lang="vi-VN" sz="2400" b="0" i="0" u="none" strike="noStrike" dirty="0">
                <a:solidFill>
                  <a:srgbClr val="000000"/>
                </a:solidFill>
                <a:effectLst/>
                <a:latin typeface="montserrat" panose="00000500000000000000" pitchFamily="2" charset="0"/>
              </a:rPr>
              <a:t> Gồm một hoặc nhiều lớp, nơi các phép toán phức tạp được thực hiện để trích xuất thông tin từ dữ liệu.</a:t>
            </a:r>
            <a:endParaRPr lang="vi-VN" sz="2400" b="0" i="0" dirty="0">
              <a:solidFill>
                <a:srgbClr val="000000"/>
              </a:solidFill>
              <a:effectLst/>
              <a:latin typeface="montserrat" panose="00000500000000000000" pitchFamily="2" charset="0"/>
            </a:endParaRPr>
          </a:p>
          <a:p>
            <a:pPr marL="457200" algn="l">
              <a:buFont typeface="+mj-lt"/>
              <a:buAutoNum type="arabicPeriod"/>
            </a:pPr>
            <a:r>
              <a:rPr lang="vi-VN" sz="2400" b="1" i="0" dirty="0">
                <a:solidFill>
                  <a:srgbClr val="000000"/>
                </a:solidFill>
                <a:effectLst/>
                <a:latin typeface="montserrat" panose="00000500000000000000" pitchFamily="2" charset="0"/>
              </a:rPr>
              <a:t>Lớp đầu ra (Output Layer):</a:t>
            </a:r>
            <a:r>
              <a:rPr lang="vi-VN" sz="2400" b="0" i="0" u="none" strike="noStrike" dirty="0">
                <a:solidFill>
                  <a:srgbClr val="000000"/>
                </a:solidFill>
                <a:effectLst/>
                <a:latin typeface="montserrat" panose="00000500000000000000" pitchFamily="2" charset="0"/>
              </a:rPr>
              <a:t> Trả về kết quả cuối cùng, như dự đoán hoặc phân loại.</a:t>
            </a:r>
            <a:endParaRPr lang="vi-VN" sz="2400" b="0" i="0" dirty="0">
              <a:solidFill>
                <a:srgbClr val="000000"/>
              </a:solidFill>
              <a:effectLst/>
              <a:latin typeface="montserrat" panose="00000500000000000000" pitchFamily="2" charset="0"/>
            </a:endParaRPr>
          </a:p>
        </p:txBody>
      </p:sp>
      <p:sp>
        <p:nvSpPr>
          <p:cNvPr id="14" name="TextBox 13">
            <a:extLst>
              <a:ext uri="{FF2B5EF4-FFF2-40B4-BE49-F238E27FC236}">
                <a16:creationId xmlns:a16="http://schemas.microsoft.com/office/drawing/2014/main" id="{820B8431-2F11-CF0F-CA3D-E8ED486C2A22}"/>
              </a:ext>
            </a:extLst>
          </p:cNvPr>
          <p:cNvSpPr txBox="1"/>
          <p:nvPr/>
        </p:nvSpPr>
        <p:spPr>
          <a:xfrm>
            <a:off x="2252933" y="6349427"/>
            <a:ext cx="13640875" cy="3046988"/>
          </a:xfrm>
          <a:prstGeom prst="rect">
            <a:avLst/>
          </a:prstGeom>
          <a:noFill/>
        </p:spPr>
        <p:txBody>
          <a:bodyPr wrap="square">
            <a:spAutoFit/>
          </a:bodyPr>
          <a:lstStyle/>
          <a:p>
            <a:pPr indent="457200" algn="l"/>
            <a:r>
              <a:rPr lang="vi-VN" sz="2400" i="0" u="none" strike="noStrike" dirty="0">
                <a:solidFill>
                  <a:srgbClr val="000000"/>
                </a:solidFill>
                <a:effectLst/>
                <a:latin typeface="montserrat" panose="00000500000000000000" pitchFamily="2" charset="0"/>
              </a:rPr>
              <a:t>Mỗi nơ-ron trong mạng nhận tín hiệu đầu vào từ các nơ-ron ở lớp trước, thực hiện các phép toán dựa trên trọng số liên kết và hệ số bù (bias), sau đó áp dụng một hàm kích hoạt (activation function) để tạo đầu ra. Cấu trúc này cho phép mạng nơ-ron mô hình hóa các mối quan hệ phi tuyến tính, làm cho chúng đặc biệt mạnh mẽ trong việc xử lý các dữ liệu phức tạp như hình ảnh, âm thanh và văn bản.</a:t>
            </a:r>
            <a:endParaRPr lang="vi-VN" sz="2400" i="0" dirty="0">
              <a:solidFill>
                <a:srgbClr val="000000"/>
              </a:solidFill>
              <a:effectLst/>
              <a:latin typeface="montserrat" panose="00000500000000000000" pitchFamily="2" charset="0"/>
            </a:endParaRPr>
          </a:p>
          <a:p>
            <a:pPr indent="457200" algn="l"/>
            <a:r>
              <a:rPr lang="vi-VN" sz="2400" i="0" u="none" strike="noStrike" dirty="0">
                <a:solidFill>
                  <a:srgbClr val="000000"/>
                </a:solidFill>
                <a:effectLst/>
                <a:latin typeface="montserrat" panose="00000500000000000000" pitchFamily="2" charset="0"/>
              </a:rPr>
              <a:t>Neural networks là nền tảng cốt lõi của Deep Learning, giúp hệ thống học hỏi từ dữ liệu và cải thiện hiệu suất thông qua việc điều chỉnh các trọng số trong quá trình huấn luyện.</a:t>
            </a:r>
            <a:endParaRPr lang="vi-VN" sz="240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18082133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6BCCDAC-879F-9C92-1C80-C7FF7C6CE82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88F4D85-D095-2E7E-50E1-57D195C89406}"/>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A9F37852-9D9E-C2AC-CBCC-E67BA3B52A9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51008FF8-DE98-9AF8-3145-8F62777865D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92509D4-A047-8D4A-5AB3-E6C90273D0E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0C0B2B5-6F4B-DE41-CEEA-9562B4E680C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82870695-9573-6827-0B67-DA3BC875425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08AC3174-47B3-5291-2C44-D16024CF16E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ABB269B-562A-5B9E-B0D2-968A883774D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95B9589D-800A-0654-CDCD-4210377C40B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9AC6C22-0A00-E266-EB7F-CE2BFB5A5498}"/>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F91B356D-081A-B223-6669-98DC807689E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9B750BF-D3C8-5982-F0EE-0234C4AAE89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CA17D42-0DA9-5795-BE67-232847800FC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AD973F9-8E80-004F-96F0-DAD246AD684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65978F3-2756-CD42-6E53-3D284BC7FA4A}"/>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04D913F7-D490-EE71-E94A-46A4839EA31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7BF0AE5B-DF7E-D2C9-0B26-3AFFB9FDE4C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0DA0A30-C21D-36D0-8CE3-2EAD9E0CB57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A12BA62-4806-7FCA-64DA-D95F456139B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AF01866E-DBEE-B0B3-673F-23E7BC1F33D2}"/>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71DC42E-7355-5005-6FCF-41E95D6E2368}"/>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842D7554-4F36-FCB5-570B-43B018A4ABE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BFF8B92-B520-D86D-0443-3451A7274A6B}"/>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E5EDD6F-D765-E308-6F49-89192163FA16}"/>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A6CB68F-7A2F-821A-A415-4240FC15E70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45A1642-18B4-3A97-16F6-BE519021B11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03BB0DA2-3734-8BC7-B068-1DABF7C08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002" y="10793139"/>
            <a:ext cx="14970557" cy="8420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8F11D5B-39E9-D0D5-4561-11E020EB415A}"/>
              </a:ext>
            </a:extLst>
          </p:cNvPr>
          <p:cNvSpPr txBox="1"/>
          <p:nvPr/>
        </p:nvSpPr>
        <p:spPr>
          <a:xfrm>
            <a:off x="5007021" y="18997879"/>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4" name="TextBox 13">
            <a:extLst>
              <a:ext uri="{FF2B5EF4-FFF2-40B4-BE49-F238E27FC236}">
                <a16:creationId xmlns:a16="http://schemas.microsoft.com/office/drawing/2014/main" id="{FCB96A40-1F18-294A-AAA3-7A1D98F84A80}"/>
              </a:ext>
            </a:extLst>
          </p:cNvPr>
          <p:cNvSpPr txBox="1"/>
          <p:nvPr/>
        </p:nvSpPr>
        <p:spPr>
          <a:xfrm>
            <a:off x="8264714" y="3691061"/>
            <a:ext cx="8665979" cy="1200329"/>
          </a:xfrm>
          <a:prstGeom prst="rect">
            <a:avLst/>
          </a:prstGeom>
          <a:noFill/>
        </p:spPr>
        <p:txBody>
          <a:bodyPr wrap="square">
            <a:spAutoFit/>
          </a:bodyPr>
          <a:lstStyle/>
          <a:p>
            <a:r>
              <a:rPr lang="en-US" sz="7200" b="1" i="0" u="none" strike="noStrike" dirty="0">
                <a:solidFill>
                  <a:srgbClr val="000000"/>
                </a:solidFill>
                <a:effectLst/>
                <a:latin typeface="montserrat" panose="00000500000000000000" pitchFamily="2" charset="0"/>
              </a:rPr>
              <a:t>Computer Vision</a:t>
            </a:r>
            <a:endParaRPr lang="en-US" sz="59500" dirty="0">
              <a:latin typeface="montserrat" panose="00000500000000000000" pitchFamily="2" charset="0"/>
            </a:endParaRPr>
          </a:p>
        </p:txBody>
      </p:sp>
      <p:pic>
        <p:nvPicPr>
          <p:cNvPr id="11" name="Picture 10" descr="A computer monitor with a eye on it&#10;&#10;Description automatically generated">
            <a:extLst>
              <a:ext uri="{FF2B5EF4-FFF2-40B4-BE49-F238E27FC236}">
                <a16:creationId xmlns:a16="http://schemas.microsoft.com/office/drawing/2014/main" id="{883645C3-603E-9DCF-2A64-44915524BA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4870" y="1977423"/>
            <a:ext cx="12190857" cy="6857357"/>
          </a:xfrm>
          <a:prstGeom prst="rect">
            <a:avLst/>
          </a:prstGeom>
        </p:spPr>
      </p:pic>
      <p:sp>
        <p:nvSpPr>
          <p:cNvPr id="17" name="TextBox 16">
            <a:extLst>
              <a:ext uri="{FF2B5EF4-FFF2-40B4-BE49-F238E27FC236}">
                <a16:creationId xmlns:a16="http://schemas.microsoft.com/office/drawing/2014/main" id="{DAAD818E-AF32-FA81-3F8A-A4A2EB6C606A}"/>
              </a:ext>
            </a:extLst>
          </p:cNvPr>
          <p:cNvSpPr txBox="1"/>
          <p:nvPr/>
        </p:nvSpPr>
        <p:spPr>
          <a:xfrm>
            <a:off x="9032903" y="4902731"/>
            <a:ext cx="8665979"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a:t>
            </a:r>
            <a:r>
              <a:rPr lang="en-US" sz="5400" b="1" i="0" u="none" strike="noStrike" dirty="0" err="1">
                <a:solidFill>
                  <a:srgbClr val="000000"/>
                </a:solidFill>
                <a:effectLst/>
                <a:latin typeface="montserrat" panose="00000500000000000000" pitchFamily="2" charset="0"/>
              </a:rPr>
              <a:t>Thị</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giác</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máy</a:t>
            </a:r>
            <a:r>
              <a:rPr lang="en-US" sz="5400" b="1" i="0" u="none" strike="noStrike" dirty="0">
                <a:solidFill>
                  <a:srgbClr val="000000"/>
                </a:solidFill>
                <a:effectLst/>
                <a:latin typeface="montserrat" panose="00000500000000000000" pitchFamily="2" charset="0"/>
              </a:rPr>
              <a:t> </a:t>
            </a:r>
            <a:r>
              <a:rPr lang="en-US" sz="5400" b="1" i="0" u="none" strike="noStrike" dirty="0" err="1">
                <a:solidFill>
                  <a:srgbClr val="000000"/>
                </a:solidFill>
                <a:effectLst/>
                <a:latin typeface="montserrat" panose="00000500000000000000" pitchFamily="2" charset="0"/>
              </a:rPr>
              <a:t>tính</a:t>
            </a:r>
            <a:r>
              <a:rPr lang="en-US" sz="5400" b="1" i="0" u="none" strike="noStrike" dirty="0">
                <a:solidFill>
                  <a:srgbClr val="000000"/>
                </a:solidFill>
                <a:effectLst/>
                <a:latin typeface="montserrat" panose="00000500000000000000" pitchFamily="2" charset="0"/>
              </a:rPr>
              <a:t>)</a:t>
            </a:r>
            <a:endParaRPr lang="en-US" sz="59500" dirty="0">
              <a:latin typeface="montserrat" panose="00000500000000000000" pitchFamily="2" charset="0"/>
            </a:endParaRPr>
          </a:p>
        </p:txBody>
      </p:sp>
      <p:sp>
        <p:nvSpPr>
          <p:cNvPr id="18" name="TextBox 17">
            <a:extLst>
              <a:ext uri="{FF2B5EF4-FFF2-40B4-BE49-F238E27FC236}">
                <a16:creationId xmlns:a16="http://schemas.microsoft.com/office/drawing/2014/main" id="{35C60024-9D99-426B-37E9-E590D3B6022E}"/>
              </a:ext>
            </a:extLst>
          </p:cNvPr>
          <p:cNvSpPr txBox="1"/>
          <p:nvPr/>
        </p:nvSpPr>
        <p:spPr>
          <a:xfrm>
            <a:off x="822902" y="1254138"/>
            <a:ext cx="2487817"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1.2. </a:t>
            </a:r>
            <a:endParaRPr lang="en-US" sz="3600" dirty="0">
              <a:latin typeface="montserrat" panose="00000500000000000000" pitchFamily="2" charset="0"/>
            </a:endParaRPr>
          </a:p>
        </p:txBody>
      </p:sp>
    </p:spTree>
    <p:extLst>
      <p:ext uri="{BB962C8B-B14F-4D97-AF65-F5344CB8AC3E}">
        <p14:creationId xmlns:p14="http://schemas.microsoft.com/office/powerpoint/2010/main" val="1434366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C522E8D-53EC-D9EE-D1E3-18BE95F3D559}"/>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048875F-A975-888A-D8C9-59953352994B}"/>
              </a:ext>
            </a:extLst>
          </p:cNvPr>
          <p:cNvGrpSpPr/>
          <p:nvPr/>
        </p:nvGrpSpPr>
        <p:grpSpPr>
          <a:xfrm>
            <a:off x="2580545" y="5019721"/>
            <a:ext cx="13126909" cy="2080735"/>
            <a:chOff x="0" y="0"/>
            <a:chExt cx="1597707" cy="705877"/>
          </a:xfrm>
        </p:grpSpPr>
        <p:sp>
          <p:nvSpPr>
            <p:cNvPr id="30" name="Freeform 30">
              <a:extLst>
                <a:ext uri="{FF2B5EF4-FFF2-40B4-BE49-F238E27FC236}">
                  <a16:creationId xmlns:a16="http://schemas.microsoft.com/office/drawing/2014/main" id="{4FAD30A5-A289-D237-0E0A-92AB0D00C62E}"/>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25364D4-6CB2-2CFA-EA27-4A84D7CB68F5}"/>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40FD78F-F50F-1AE4-F2AF-DBEB3A04677A}"/>
              </a:ext>
            </a:extLst>
          </p:cNvPr>
          <p:cNvGrpSpPr/>
          <p:nvPr/>
        </p:nvGrpSpPr>
        <p:grpSpPr>
          <a:xfrm>
            <a:off x="2530816" y="4979517"/>
            <a:ext cx="13126909" cy="2052302"/>
            <a:chOff x="0" y="0"/>
            <a:chExt cx="1597707" cy="696232"/>
          </a:xfrm>
        </p:grpSpPr>
        <p:sp>
          <p:nvSpPr>
            <p:cNvPr id="33" name="Freeform 33">
              <a:extLst>
                <a:ext uri="{FF2B5EF4-FFF2-40B4-BE49-F238E27FC236}">
                  <a16:creationId xmlns:a16="http://schemas.microsoft.com/office/drawing/2014/main" id="{4D264F8F-4A8D-E41A-776D-E453FAE7ED36}"/>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5F37E49-2C80-8269-E070-D6C7F4FE7185}"/>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98E14553-7DAD-47CF-EE0B-483DAA69A860}"/>
              </a:ext>
            </a:extLst>
          </p:cNvPr>
          <p:cNvGrpSpPr/>
          <p:nvPr/>
        </p:nvGrpSpPr>
        <p:grpSpPr>
          <a:xfrm>
            <a:off x="4141658" y="3005319"/>
            <a:ext cx="9824501" cy="1755417"/>
            <a:chOff x="3962400" y="2781300"/>
            <a:chExt cx="9824501" cy="1755417"/>
          </a:xfrm>
        </p:grpSpPr>
        <p:sp>
          <p:nvSpPr>
            <p:cNvPr id="85" name="TextBox 85">
              <a:extLst>
                <a:ext uri="{FF2B5EF4-FFF2-40B4-BE49-F238E27FC236}">
                  <a16:creationId xmlns:a16="http://schemas.microsoft.com/office/drawing/2014/main" id="{50A245BF-A1FE-B986-B73B-C197A9EB7632}"/>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10149B19-EDAE-D1BB-9521-BBFBDBDBE0D6}"/>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4FBC3CE2-3336-51B2-1E31-B900C092289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010E39A3-23C3-C059-0857-A20B39ABC8F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271E6951-5D0E-21B2-BC9B-EC66B58BAC58}"/>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B0AA9EA9-7C2F-826C-2CB3-98CE34B8BD1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047FEB9-A280-66C1-F384-68809017D8D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42C9328-0C63-620C-BA34-D7E58F694B0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8EB3B26-D2B0-6438-BB88-1F196548CD9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915AFE8-3670-F732-E401-6870DB5FFE0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626BC20-0693-AE3D-08F7-D69B1C14DB1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9D6AE6BD-A59E-1FB8-92AF-8CECAE132FD6}"/>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369B162-AEA5-C8A5-FA7B-17E28FEA35F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5884091-AF49-D236-A6CA-41C2955BF09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1B552EF5-838A-3836-5410-C09A28A55AF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0886549-3681-35A4-B729-902FC0946A0E}"/>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1EFFD91-CCC1-7035-75BC-CA996427492A}"/>
              </a:ext>
            </a:extLst>
          </p:cNvPr>
          <p:cNvSpPr/>
          <p:nvPr/>
        </p:nvSpPr>
        <p:spPr>
          <a:xfrm>
            <a:off x="1028700" y="8836467"/>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FD584FA-7049-1A7F-8D09-CF4C352CB980}"/>
              </a:ext>
            </a:extLst>
          </p:cNvPr>
          <p:cNvGrpSpPr/>
          <p:nvPr/>
        </p:nvGrpSpPr>
        <p:grpSpPr>
          <a:xfrm rot="951103">
            <a:off x="17142535" y="8834104"/>
            <a:ext cx="650273" cy="619791"/>
            <a:chOff x="0" y="0"/>
            <a:chExt cx="812800" cy="774700"/>
          </a:xfrm>
        </p:grpSpPr>
        <p:sp>
          <p:nvSpPr>
            <p:cNvPr id="102" name="Freeform 102">
              <a:extLst>
                <a:ext uri="{FF2B5EF4-FFF2-40B4-BE49-F238E27FC236}">
                  <a16:creationId xmlns:a16="http://schemas.microsoft.com/office/drawing/2014/main" id="{87668B34-05F3-F222-CFD4-631A90442098}"/>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8B3DD8CF-C5AC-BA07-4ACA-311594CA7D1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FAC46DEB-D2EA-C52D-9486-5D7392535AEF}"/>
              </a:ext>
            </a:extLst>
          </p:cNvPr>
          <p:cNvSpPr txBox="1"/>
          <p:nvPr/>
        </p:nvSpPr>
        <p:spPr>
          <a:xfrm>
            <a:off x="7586680" y="9719482"/>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ABC4E88E-C21C-1B03-D324-DE9312DAB881}"/>
              </a:ext>
            </a:extLst>
          </p:cNvPr>
          <p:cNvSpPr txBox="1"/>
          <p:nvPr/>
        </p:nvSpPr>
        <p:spPr>
          <a:xfrm>
            <a:off x="2580545" y="5192540"/>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85">
            <a:extLst>
              <a:ext uri="{FF2B5EF4-FFF2-40B4-BE49-F238E27FC236}">
                <a16:creationId xmlns:a16="http://schemas.microsoft.com/office/drawing/2014/main" id="{980F26B8-A16E-8521-7753-5F1A8C4466D0}"/>
              </a:ext>
            </a:extLst>
          </p:cNvPr>
          <p:cNvSpPr txBox="1"/>
          <p:nvPr/>
        </p:nvSpPr>
        <p:spPr>
          <a:xfrm>
            <a:off x="10984768" y="-1458666"/>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Giới</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thiệu</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Tree>
    <p:extLst>
      <p:ext uri="{BB962C8B-B14F-4D97-AF65-F5344CB8AC3E}">
        <p14:creationId xmlns:p14="http://schemas.microsoft.com/office/powerpoint/2010/main" val="163231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938C61D8-A284-BFF4-5C40-1C18238DE9B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92287463-CAE8-2592-A293-9229322AF884}"/>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56FE669D-A4B7-E194-A038-BB33580D021C}"/>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9E386A9C-9697-26B2-C1F4-0AA841717305}"/>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5469F23A-FE88-BB15-9F89-5F2021A9D066}"/>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C79D172D-8C41-368C-D93A-C1BCA243617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197A2D8-7369-7BDC-AA80-264C426383D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19AF7C71-B8B8-5A73-B845-D8B99405AF2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FBA0535-8FB1-1C49-7239-1AFF80BE3BE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3F53EAA8-EA22-A2F2-989C-F650D675E54A}"/>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E0A6A37-C8DD-34F7-412E-F0669CFC32D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ACD21CAB-C5C5-CD1D-3256-D73E1503845A}"/>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1F97D27D-50BD-F395-C23A-85CB931AB9C0}"/>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9467E6A-EC1A-0A1D-0822-E9CB942A749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F3922D8D-92E3-D90A-47AC-053AE6813DB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29A9DD3A-C351-2FA4-4757-5D08B05D6618}"/>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524AF31C-7FF3-EEFE-C79A-843D9A60BE3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8D16B64-4ABE-8F98-A94C-882216F1819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2ACB1F3-68F5-D47E-2069-D505606D135B}"/>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4B6519E5-1CFA-499A-CA1A-C73CFF8A2D2E}"/>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1376A92-2281-47BE-C7DB-3FAD0AC3E9A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C85E46F-59CE-8C93-1F8D-80E32AA102AD}"/>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82F1B6C1-62DA-72CB-6DBF-45E56BD1C56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02E47DD8-841B-C8E8-2A71-B430BD8BD529}"/>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8DAC52F-FD8D-E2CD-37B8-C1DD0D1F3FD1}"/>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0F89DAF-F89F-E62C-D5AA-759674CD673A}"/>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F9105C0-A239-4AAC-B200-BE25B280FB82}"/>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22CF10A6-F9F2-867B-548C-5920E8EA7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9002" y="10793139"/>
            <a:ext cx="14970557" cy="84209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B6F9F10-648A-0D90-069A-5E6E8B79AD17}"/>
              </a:ext>
            </a:extLst>
          </p:cNvPr>
          <p:cNvSpPr txBox="1"/>
          <p:nvPr/>
        </p:nvSpPr>
        <p:spPr>
          <a:xfrm>
            <a:off x="5007021" y="18997879"/>
            <a:ext cx="7689512" cy="369332"/>
          </a:xfrm>
          <a:prstGeom prst="rect">
            <a:avLst/>
          </a:prstGeom>
          <a:noFill/>
        </p:spPr>
        <p:txBody>
          <a:bodyPr wrap="square">
            <a:spAutoFit/>
          </a:bodyPr>
          <a:lstStyle/>
          <a:p>
            <a:r>
              <a:rPr lang="vi-VN" sz="1800" b="1" i="1" u="none" strike="noStrike" dirty="0">
                <a:solidFill>
                  <a:srgbClr val="000000"/>
                </a:solidFill>
                <a:effectLst/>
                <a:latin typeface="Times New Roman" panose="02020603050405020304" pitchFamily="18" charset="0"/>
              </a:rPr>
              <a:t>Hình 1: Minh họa cấu trúc của một MLP - loại neural networks đơn giản nhất</a:t>
            </a:r>
            <a:endParaRPr lang="en-US" dirty="0"/>
          </a:p>
        </p:txBody>
      </p:sp>
      <p:sp>
        <p:nvSpPr>
          <p:cNvPr id="14" name="TextBox 13">
            <a:extLst>
              <a:ext uri="{FF2B5EF4-FFF2-40B4-BE49-F238E27FC236}">
                <a16:creationId xmlns:a16="http://schemas.microsoft.com/office/drawing/2014/main" id="{6FADAC5D-18A1-0343-BCBF-44C27E20F945}"/>
              </a:ext>
            </a:extLst>
          </p:cNvPr>
          <p:cNvSpPr txBox="1"/>
          <p:nvPr/>
        </p:nvSpPr>
        <p:spPr>
          <a:xfrm>
            <a:off x="1917935" y="7048500"/>
            <a:ext cx="3089086" cy="461665"/>
          </a:xfrm>
          <a:prstGeom prst="rect">
            <a:avLst/>
          </a:prstGeom>
          <a:noFill/>
        </p:spPr>
        <p:txBody>
          <a:bodyPr wrap="square">
            <a:spAutoFit/>
          </a:bodyPr>
          <a:lstStyle/>
          <a:p>
            <a:r>
              <a:rPr lang="en-US" sz="2400" b="1" i="0" u="none" strike="noStrike" dirty="0">
                <a:solidFill>
                  <a:srgbClr val="000000"/>
                </a:solidFill>
                <a:effectLst/>
                <a:latin typeface="montserrat" panose="00000500000000000000" pitchFamily="2" charset="0"/>
              </a:rPr>
              <a:t>Computer Vision</a:t>
            </a:r>
            <a:endParaRPr lang="en-US" sz="9600" dirty="0">
              <a:latin typeface="montserrat" panose="00000500000000000000" pitchFamily="2" charset="0"/>
            </a:endParaRPr>
          </a:p>
        </p:txBody>
      </p:sp>
      <p:pic>
        <p:nvPicPr>
          <p:cNvPr id="11" name="Picture 10" descr="A computer monitor with a eye on it&#10;&#10;Description automatically generated">
            <a:extLst>
              <a:ext uri="{FF2B5EF4-FFF2-40B4-BE49-F238E27FC236}">
                <a16:creationId xmlns:a16="http://schemas.microsoft.com/office/drawing/2014/main" id="{CA556966-12FC-9293-6DC0-96898F71253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91" y="3379029"/>
            <a:ext cx="6513056" cy="3663596"/>
          </a:xfrm>
          <a:prstGeom prst="rect">
            <a:avLst/>
          </a:prstGeom>
        </p:spPr>
      </p:pic>
      <p:sp>
        <p:nvSpPr>
          <p:cNvPr id="17" name="TextBox 16">
            <a:extLst>
              <a:ext uri="{FF2B5EF4-FFF2-40B4-BE49-F238E27FC236}">
                <a16:creationId xmlns:a16="http://schemas.microsoft.com/office/drawing/2014/main" id="{53C0E449-173E-BBEC-DE44-35C972AC464F}"/>
              </a:ext>
            </a:extLst>
          </p:cNvPr>
          <p:cNvSpPr txBox="1"/>
          <p:nvPr/>
        </p:nvSpPr>
        <p:spPr>
          <a:xfrm>
            <a:off x="2225829" y="7379932"/>
            <a:ext cx="2473297" cy="338554"/>
          </a:xfrm>
          <a:prstGeom prst="rect">
            <a:avLst/>
          </a:prstGeom>
          <a:noFill/>
        </p:spPr>
        <p:txBody>
          <a:bodyPr wrap="square">
            <a:spAutoFit/>
          </a:bodyPr>
          <a:lstStyle/>
          <a:p>
            <a:r>
              <a:rPr lang="en-US" sz="1600" b="1" i="0" u="none" strike="noStrike" dirty="0">
                <a:solidFill>
                  <a:srgbClr val="000000"/>
                </a:solidFill>
                <a:effectLst/>
                <a:latin typeface="montserrat" panose="00000500000000000000" pitchFamily="2" charset="0"/>
              </a:rPr>
              <a:t>(</a:t>
            </a:r>
            <a:r>
              <a:rPr lang="en-US" sz="1600" b="1" i="0" u="none" strike="noStrike" dirty="0" err="1">
                <a:solidFill>
                  <a:srgbClr val="000000"/>
                </a:solidFill>
                <a:effectLst/>
                <a:latin typeface="montserrat" panose="00000500000000000000" pitchFamily="2" charset="0"/>
              </a:rPr>
              <a:t>Thị</a:t>
            </a:r>
            <a:r>
              <a:rPr lang="en-US" sz="1600" b="1" i="0" u="none" strike="noStrike" dirty="0">
                <a:solidFill>
                  <a:srgbClr val="000000"/>
                </a:solidFill>
                <a:effectLst/>
                <a:latin typeface="montserrat" panose="00000500000000000000" pitchFamily="2" charset="0"/>
              </a:rPr>
              <a:t> </a:t>
            </a:r>
            <a:r>
              <a:rPr lang="en-US" sz="1600" b="1" i="0" u="none" strike="noStrike" dirty="0" err="1">
                <a:solidFill>
                  <a:srgbClr val="000000"/>
                </a:solidFill>
                <a:effectLst/>
                <a:latin typeface="montserrat" panose="00000500000000000000" pitchFamily="2" charset="0"/>
              </a:rPr>
              <a:t>giác</a:t>
            </a:r>
            <a:r>
              <a:rPr lang="en-US" sz="1600" b="1" i="0" u="none" strike="noStrike" dirty="0">
                <a:solidFill>
                  <a:srgbClr val="000000"/>
                </a:solidFill>
                <a:effectLst/>
                <a:latin typeface="montserrat" panose="00000500000000000000" pitchFamily="2" charset="0"/>
              </a:rPr>
              <a:t> </a:t>
            </a:r>
            <a:r>
              <a:rPr lang="en-US" sz="1600" b="1" i="0" u="none" strike="noStrike" dirty="0" err="1">
                <a:solidFill>
                  <a:srgbClr val="000000"/>
                </a:solidFill>
                <a:effectLst/>
                <a:latin typeface="montserrat" panose="00000500000000000000" pitchFamily="2" charset="0"/>
              </a:rPr>
              <a:t>máy</a:t>
            </a:r>
            <a:r>
              <a:rPr lang="en-US" sz="1600" b="1" i="0" u="none" strike="noStrike" dirty="0">
                <a:solidFill>
                  <a:srgbClr val="000000"/>
                </a:solidFill>
                <a:effectLst/>
                <a:latin typeface="montserrat" panose="00000500000000000000" pitchFamily="2" charset="0"/>
              </a:rPr>
              <a:t> </a:t>
            </a:r>
            <a:r>
              <a:rPr lang="en-US" sz="1600" b="1" i="0" u="none" strike="noStrike" dirty="0" err="1">
                <a:solidFill>
                  <a:srgbClr val="000000"/>
                </a:solidFill>
                <a:effectLst/>
                <a:latin typeface="montserrat" panose="00000500000000000000" pitchFamily="2" charset="0"/>
              </a:rPr>
              <a:t>tính</a:t>
            </a:r>
            <a:r>
              <a:rPr lang="en-US" sz="1600" b="1" i="0" u="none" strike="noStrike" dirty="0">
                <a:solidFill>
                  <a:srgbClr val="000000"/>
                </a:solidFill>
                <a:effectLst/>
                <a:latin typeface="montserrat" panose="00000500000000000000" pitchFamily="2" charset="0"/>
              </a:rPr>
              <a:t>)</a:t>
            </a:r>
            <a:endParaRPr lang="en-US" sz="9600" dirty="0">
              <a:latin typeface="montserrat" panose="00000500000000000000" pitchFamily="2" charset="0"/>
            </a:endParaRPr>
          </a:p>
        </p:txBody>
      </p:sp>
      <p:sp>
        <p:nvSpPr>
          <p:cNvPr id="18" name="TextBox 17">
            <a:extLst>
              <a:ext uri="{FF2B5EF4-FFF2-40B4-BE49-F238E27FC236}">
                <a16:creationId xmlns:a16="http://schemas.microsoft.com/office/drawing/2014/main" id="{FB616214-3196-98FD-AF51-094AC43C8C90}"/>
              </a:ext>
            </a:extLst>
          </p:cNvPr>
          <p:cNvSpPr txBox="1"/>
          <p:nvPr/>
        </p:nvSpPr>
        <p:spPr>
          <a:xfrm>
            <a:off x="822902" y="1254138"/>
            <a:ext cx="2487817"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1.2. </a:t>
            </a:r>
            <a:endParaRPr lang="en-US" sz="3600" dirty="0">
              <a:latin typeface="montserrat" panose="00000500000000000000" pitchFamily="2" charset="0"/>
            </a:endParaRPr>
          </a:p>
        </p:txBody>
      </p:sp>
      <p:sp>
        <p:nvSpPr>
          <p:cNvPr id="3" name="TextBox 2">
            <a:extLst>
              <a:ext uri="{FF2B5EF4-FFF2-40B4-BE49-F238E27FC236}">
                <a16:creationId xmlns:a16="http://schemas.microsoft.com/office/drawing/2014/main" id="{23496F47-F2DF-7CAD-644B-D16550C36F79}"/>
              </a:ext>
            </a:extLst>
          </p:cNvPr>
          <p:cNvSpPr txBox="1"/>
          <p:nvPr/>
        </p:nvSpPr>
        <p:spPr>
          <a:xfrm>
            <a:off x="5822121" y="2337243"/>
            <a:ext cx="10391774" cy="6555641"/>
          </a:xfrm>
          <a:prstGeom prst="rect">
            <a:avLst/>
          </a:prstGeom>
          <a:noFill/>
        </p:spPr>
        <p:txBody>
          <a:bodyPr wrap="square">
            <a:spAutoFit/>
          </a:bodyPr>
          <a:lstStyle/>
          <a:p>
            <a:pPr algn="l"/>
            <a:r>
              <a:rPr lang="en-US" sz="2800" b="0" i="0" dirty="0">
                <a:solidFill>
                  <a:srgbClr val="000000"/>
                </a:solidFill>
                <a:effectLst/>
                <a:latin typeface="montserrat" panose="00000500000000000000" pitchFamily="2" charset="0"/>
              </a:rPr>
              <a:t>- </a:t>
            </a:r>
            <a:r>
              <a:rPr lang="vi-VN" sz="2800" b="0" i="0" dirty="0">
                <a:solidFill>
                  <a:srgbClr val="000000"/>
                </a:solidFill>
                <a:effectLst/>
                <a:latin typeface="montserrat" panose="00000500000000000000" pitchFamily="2" charset="0"/>
              </a:rPr>
              <a:t>Thị giác máy tính là một lĩnh vực trong trí tuệ nhân tạo giúp máy tính "nhìn" và hiểu hình ảnh hoặc video như con người. Máy tính sẽ phân tích hình ảnh, nhận diện các đặc trưng như hình dạng, màu sắc và chuyển động, từ đó hiểu được nội dung của hình ảnh. Để làm được điều này, máy tính sử dụng các thuật toán học sâu (deep learning), đặc biệt là các mạng nơ-ron tích chập (CNN), giúp máy tính tự động học và nhận diện các đặc trưng mà không cần sự can thiệp thủ công. Thị giác máy tính không chỉ giúp nhận diện hình ảnh một cách tổng thể mà còn có các ứng dụng cụ thể hơn, như </a:t>
            </a:r>
            <a:r>
              <a:rPr lang="vi-VN" sz="2800" b="1" i="0" dirty="0">
                <a:solidFill>
                  <a:srgbClr val="000000"/>
                </a:solidFill>
                <a:effectLst/>
                <a:latin typeface="montserrat" panose="00000500000000000000" pitchFamily="2" charset="0"/>
              </a:rPr>
              <a:t>OCR (Nhận diện ký tự quang học)</a:t>
            </a:r>
            <a:r>
              <a:rPr lang="vi-VN" sz="2800" b="0" i="0" dirty="0">
                <a:solidFill>
                  <a:srgbClr val="000000"/>
                </a:solidFill>
                <a:effectLst/>
                <a:latin typeface="montserrat" panose="00000500000000000000" pitchFamily="2" charset="0"/>
              </a:rPr>
              <a:t> và </a:t>
            </a:r>
            <a:r>
              <a:rPr lang="vi-VN" sz="2800" b="1" i="0" dirty="0">
                <a:solidFill>
                  <a:srgbClr val="000000"/>
                </a:solidFill>
                <a:effectLst/>
                <a:latin typeface="montserrat" panose="00000500000000000000" pitchFamily="2" charset="0"/>
              </a:rPr>
              <a:t>Object Detection (Phát hiện đối tượng)</a:t>
            </a:r>
            <a:r>
              <a:rPr lang="vi-VN" sz="2800" b="0" i="0" u="none" strike="noStrike" dirty="0">
                <a:solidFill>
                  <a:srgbClr val="000000"/>
                </a:solidFill>
                <a:effectLst/>
                <a:latin typeface="montserrat" panose="00000500000000000000" pitchFamily="2" charset="0"/>
              </a:rPr>
              <a:t> </a:t>
            </a:r>
            <a:endParaRPr lang="vi-VN" sz="2800" b="0" i="0" dirty="0">
              <a:solidFill>
                <a:srgbClr val="000000"/>
              </a:solidFill>
              <a:effectLst/>
              <a:latin typeface="montserrat" panose="00000500000000000000" pitchFamily="2" charset="0"/>
            </a:endParaRPr>
          </a:p>
          <a:p>
            <a:pPr algn="l"/>
            <a:r>
              <a:rPr lang="en-US" sz="2800" b="0" i="0" u="none" strike="noStrike" dirty="0">
                <a:solidFill>
                  <a:srgbClr val="000000"/>
                </a:solidFill>
                <a:effectLst/>
                <a:latin typeface="montserrat" panose="00000500000000000000" pitchFamily="2" charset="0"/>
              </a:rPr>
              <a:t>- </a:t>
            </a:r>
            <a:r>
              <a:rPr lang="vi-VN" sz="2800" b="0" i="0" u="none" strike="noStrike" dirty="0">
                <a:solidFill>
                  <a:srgbClr val="000000"/>
                </a:solidFill>
                <a:effectLst/>
                <a:latin typeface="montserrat" panose="00000500000000000000" pitchFamily="2" charset="0"/>
              </a:rPr>
              <a:t>Cả hai ứng dụng này đều sử dụng các kỹ thuật trong thị giác máy tính để giải quyết những bài toán đặc thù.</a:t>
            </a:r>
            <a:endParaRPr lang="vi-VN" sz="28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3180439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4DAA23F-AC0C-537D-9307-D6707E3B969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4EA22C6-99A8-FF70-7C47-DF8B6C7A1ED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4F7984F-7417-E468-19C9-017F62F76C5E}"/>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6BAEDC74-6FEC-23BB-D18B-E801304E9D8D}"/>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793D51E-EBC8-06F8-422E-7B7AE089204C}"/>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1E697B1-A0F7-9A96-D828-665462464C03}"/>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83CDC6A2-C446-329B-6DB6-C717DD243FED}"/>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190A62A-EB04-AD31-038F-9C436B286B8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122154C-1F3F-5629-E9DD-8FF41D27E6A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465F485-0DCC-54A0-8F53-B08279D8B73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1407182-ACEA-E7A7-E60F-03EA75116933}"/>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12A40D8-A688-CCC5-93D2-5463D53A224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B4280B3B-E780-ED8C-7E0B-4BD4C60512CE}"/>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4971474-77B3-AF3E-3E4C-96C192F0030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6203134-81F1-5F5D-802D-1E7BFF40F80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C778054D-55C3-6AC6-BA30-FD0E096CF64B}"/>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F70E11F-A13A-943C-EEBE-C66C60C7EE9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9D521BE-2CEB-54BB-DBFA-AFD31D95A08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2FCC013C-A161-EA15-01C1-41F6EB24962F}"/>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62780C1-A3C9-6F98-71A7-3204CE922B0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CE0A22A-33AB-4A27-2B28-79ACC69C469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3FDFBFB-5B59-9FCD-1E30-D5F8279A75D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D3D1F5A-CC84-35EC-69A9-D9155A29FFCD}"/>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D0A82633-0DAF-CD3B-92F3-78F35A654EB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3381FAB-9BC2-6D53-A045-94CB4272BE2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F81B792-EA29-665D-0939-FB3310A6138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788B0F10-CC88-8811-EFC2-FC7C28AADCA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53474F6C-6EC0-2704-66CE-1ADFCA669632}"/>
              </a:ext>
            </a:extLst>
          </p:cNvPr>
          <p:cNvSpPr txBox="1"/>
          <p:nvPr/>
        </p:nvSpPr>
        <p:spPr>
          <a:xfrm>
            <a:off x="7098277" y="3403195"/>
            <a:ext cx="4424516" cy="2215991"/>
          </a:xfrm>
          <a:prstGeom prst="rect">
            <a:avLst/>
          </a:prstGeom>
          <a:noFill/>
        </p:spPr>
        <p:txBody>
          <a:bodyPr wrap="square">
            <a:spAutoFit/>
          </a:bodyPr>
          <a:lstStyle/>
          <a:p>
            <a:r>
              <a:rPr lang="en-US" sz="13800" b="1" i="0" u="none" strike="noStrike" dirty="0">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10" name="TextBox 9">
            <a:extLst>
              <a:ext uri="{FF2B5EF4-FFF2-40B4-BE49-F238E27FC236}">
                <a16:creationId xmlns:a16="http://schemas.microsoft.com/office/drawing/2014/main" id="{F1267944-43F6-3D5C-90F1-EDC889C6A67D}"/>
              </a:ext>
            </a:extLst>
          </p:cNvPr>
          <p:cNvSpPr txBox="1"/>
          <p:nvPr/>
        </p:nvSpPr>
        <p:spPr>
          <a:xfrm>
            <a:off x="5043335" y="5218110"/>
            <a:ext cx="8534400"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Large Language Model</a:t>
            </a:r>
            <a:endParaRPr lang="en-US" sz="5400" dirty="0">
              <a:latin typeface="montserrat" panose="00000500000000000000" pitchFamily="2" charset="0"/>
            </a:endParaRPr>
          </a:p>
        </p:txBody>
      </p:sp>
      <p:sp>
        <p:nvSpPr>
          <p:cNvPr id="12" name="TextBox 11">
            <a:extLst>
              <a:ext uri="{FF2B5EF4-FFF2-40B4-BE49-F238E27FC236}">
                <a16:creationId xmlns:a16="http://schemas.microsoft.com/office/drawing/2014/main" id="{D344A9D8-E7D3-FBB5-2AAA-603AB2B9BEFE}"/>
              </a:ext>
            </a:extLst>
          </p:cNvPr>
          <p:cNvSpPr txBox="1"/>
          <p:nvPr/>
        </p:nvSpPr>
        <p:spPr>
          <a:xfrm>
            <a:off x="5678590" y="6078594"/>
            <a:ext cx="7263889"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sp>
        <p:nvSpPr>
          <p:cNvPr id="13" name="TextBox 12">
            <a:extLst>
              <a:ext uri="{FF2B5EF4-FFF2-40B4-BE49-F238E27FC236}">
                <a16:creationId xmlns:a16="http://schemas.microsoft.com/office/drawing/2014/main" id="{DA844C3E-2F66-4340-D36B-9D6365B16680}"/>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958601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FCC9CF73-F7FC-4913-D989-DF10D4FF4FF6}"/>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88FDCCC-106E-73C5-9461-AC76BA3429AF}"/>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E42294E-A3F2-9933-8607-90F5F2BF99E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573D746-3C5E-E05B-64BB-BEC163C1BB8E}"/>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359618F-913F-08A7-BCC1-B2ED94C613C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AC29D11-41B7-6CE9-EA9F-9A927D6574CB}"/>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9C6E7FE-0280-320D-523C-C978F6265FBE}"/>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A8B937F6-4EDE-C757-319B-B9E12778D13D}"/>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D253BE8-C84B-00E1-C0C9-7137F614050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7C0CEE4-F9E7-F13E-E892-2F1832C626A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BD1A43FA-EB0F-A8A6-06DD-E23128886092}"/>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C5798620-EA49-9AB4-BED3-F18BF51970C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3CB7DD06-D738-1871-5B98-3C5C643B981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2DE61C6-41B2-C5CC-56D6-D00B5AE72ED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E6DEDED-AE4B-CD06-7AD2-CDAC09FD5A5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39050B2-34EE-9F09-372E-2FE373D90D7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58AD87E7-2AD4-42F6-48D7-AA9DC8F4D7F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D7BB85D-1321-865D-1149-53B56DAC19E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B15FCE5-99F1-BFFB-BFBA-3136D7479B1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20D1D364-4E94-3A5E-CB51-34D88067EF1E}"/>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DD7A7D0F-A847-B555-2C09-E8755925245A}"/>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5049681-4B71-23E3-54DD-12C1B83A8791}"/>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9D17B4FA-7A25-9789-36AF-8A7AB3B7AA3D}"/>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65771CF-EFF7-B6F7-8635-8E057AB45C31}"/>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D0C3530F-20C4-1007-336E-CDD14643881B}"/>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633E849B-C227-B812-4FD2-47254C84543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3A75DAC-BDE9-B9E5-995F-BC7994F12D08}"/>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CCD082D-0DB5-1BC9-3909-591C1E7F59C4}"/>
              </a:ext>
            </a:extLst>
          </p:cNvPr>
          <p:cNvSpPr txBox="1"/>
          <p:nvPr/>
        </p:nvSpPr>
        <p:spPr>
          <a:xfrm>
            <a:off x="7104294" y="1477501"/>
            <a:ext cx="4424516" cy="2215991"/>
          </a:xfrm>
          <a:prstGeom prst="rect">
            <a:avLst/>
          </a:prstGeom>
          <a:noFill/>
        </p:spPr>
        <p:txBody>
          <a:bodyPr wrap="square">
            <a:spAutoFit/>
          </a:bodyPr>
          <a:lstStyle/>
          <a:p>
            <a:r>
              <a:rPr lang="en-US" sz="13800" b="1" i="0" u="none" strike="noStrike" dirty="0">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10" name="TextBox 9">
            <a:extLst>
              <a:ext uri="{FF2B5EF4-FFF2-40B4-BE49-F238E27FC236}">
                <a16:creationId xmlns:a16="http://schemas.microsoft.com/office/drawing/2014/main" id="{DD8554EC-6E52-4075-1220-C8270E220376}"/>
              </a:ext>
            </a:extLst>
          </p:cNvPr>
          <p:cNvSpPr txBox="1"/>
          <p:nvPr/>
        </p:nvSpPr>
        <p:spPr>
          <a:xfrm>
            <a:off x="5049352" y="3292416"/>
            <a:ext cx="8534400" cy="923330"/>
          </a:xfrm>
          <a:prstGeom prst="rect">
            <a:avLst/>
          </a:prstGeom>
          <a:noFill/>
        </p:spPr>
        <p:txBody>
          <a:bodyPr wrap="square">
            <a:spAutoFit/>
          </a:bodyPr>
          <a:lstStyle/>
          <a:p>
            <a:r>
              <a:rPr lang="en-US" sz="5400" b="1" i="0" u="none" strike="noStrike" dirty="0">
                <a:solidFill>
                  <a:srgbClr val="000000"/>
                </a:solidFill>
                <a:effectLst/>
                <a:latin typeface="montserrat" panose="00000500000000000000" pitchFamily="2" charset="0"/>
              </a:rPr>
              <a:t>Large Language Model</a:t>
            </a:r>
            <a:endParaRPr lang="en-US" sz="5400" dirty="0">
              <a:latin typeface="montserrat" panose="00000500000000000000" pitchFamily="2" charset="0"/>
            </a:endParaRPr>
          </a:p>
        </p:txBody>
      </p:sp>
      <p:sp>
        <p:nvSpPr>
          <p:cNvPr id="12" name="TextBox 11">
            <a:extLst>
              <a:ext uri="{FF2B5EF4-FFF2-40B4-BE49-F238E27FC236}">
                <a16:creationId xmlns:a16="http://schemas.microsoft.com/office/drawing/2014/main" id="{5635A53B-52FE-3CB9-7554-7E6862136CB2}"/>
              </a:ext>
            </a:extLst>
          </p:cNvPr>
          <p:cNvSpPr txBox="1"/>
          <p:nvPr/>
        </p:nvSpPr>
        <p:spPr>
          <a:xfrm>
            <a:off x="5684607" y="4152900"/>
            <a:ext cx="7263889"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cxnSp>
        <p:nvCxnSpPr>
          <p:cNvPr id="3" name="Straight Connector 2">
            <a:extLst>
              <a:ext uri="{FF2B5EF4-FFF2-40B4-BE49-F238E27FC236}">
                <a16:creationId xmlns:a16="http://schemas.microsoft.com/office/drawing/2014/main" id="{E2ECD0C6-213D-E21C-06AB-FB36904AD1EC}"/>
              </a:ext>
            </a:extLst>
          </p:cNvPr>
          <p:cNvCxnSpPr/>
          <p:nvPr/>
        </p:nvCxnSpPr>
        <p:spPr>
          <a:xfrm>
            <a:off x="3962400" y="5448300"/>
            <a:ext cx="103632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E4C6CB-0C52-FA22-47A5-C3CC8000E096}"/>
              </a:ext>
            </a:extLst>
          </p:cNvPr>
          <p:cNvSpPr txBox="1"/>
          <p:nvPr/>
        </p:nvSpPr>
        <p:spPr>
          <a:xfrm>
            <a:off x="6371547" y="5654154"/>
            <a:ext cx="6172200" cy="2215991"/>
          </a:xfrm>
          <a:prstGeom prst="rect">
            <a:avLst/>
          </a:prstGeom>
          <a:noFill/>
        </p:spPr>
        <p:txBody>
          <a:bodyPr wrap="square">
            <a:spAutoFit/>
          </a:bodyPr>
          <a:lstStyle/>
          <a:p>
            <a:r>
              <a:rPr lang="en-US" sz="13800" b="1" dirty="0" err="1">
                <a:solidFill>
                  <a:srgbClr val="000000"/>
                </a:solidFill>
                <a:latin typeface="montserrat" panose="00000500000000000000" pitchFamily="2" charset="0"/>
              </a:rPr>
              <a:t>M</a:t>
            </a:r>
            <a:r>
              <a:rPr lang="en-US" sz="13800" b="1" i="0" u="none" strike="noStrike" dirty="0" err="1">
                <a:solidFill>
                  <a:srgbClr val="000000"/>
                </a:solidFill>
                <a:effectLst/>
                <a:latin typeface="montserrat" panose="00000500000000000000" pitchFamily="2" charset="0"/>
              </a:rPr>
              <a:t>LLM</a:t>
            </a:r>
            <a:endParaRPr lang="en-US" sz="13800" dirty="0">
              <a:latin typeface="montserrat" panose="00000500000000000000" pitchFamily="2" charset="0"/>
            </a:endParaRPr>
          </a:p>
        </p:txBody>
      </p:sp>
      <p:sp>
        <p:nvSpPr>
          <p:cNvPr id="8" name="TextBox 7">
            <a:extLst>
              <a:ext uri="{FF2B5EF4-FFF2-40B4-BE49-F238E27FC236}">
                <a16:creationId xmlns:a16="http://schemas.microsoft.com/office/drawing/2014/main" id="{8A9F09FC-BFB6-758E-8E84-A158E186E7CA}"/>
              </a:ext>
            </a:extLst>
          </p:cNvPr>
          <p:cNvSpPr txBox="1"/>
          <p:nvPr/>
        </p:nvSpPr>
        <p:spPr>
          <a:xfrm>
            <a:off x="3947893" y="7519097"/>
            <a:ext cx="14227909" cy="861774"/>
          </a:xfrm>
          <a:prstGeom prst="rect">
            <a:avLst/>
          </a:prstGeom>
          <a:noFill/>
        </p:spPr>
        <p:txBody>
          <a:bodyPr wrap="square">
            <a:spAutoFit/>
          </a:bodyPr>
          <a:lstStyle/>
          <a:p>
            <a:r>
              <a:rPr lang="en-US" sz="5000" b="1" i="0" u="none" strike="noStrike" dirty="0">
                <a:solidFill>
                  <a:srgbClr val="000000"/>
                </a:solidFill>
                <a:effectLst/>
                <a:latin typeface="montserrat" panose="00000500000000000000" pitchFamily="2" charset="0"/>
              </a:rPr>
              <a:t>Multimodal</a:t>
            </a:r>
            <a:r>
              <a:rPr lang="en-US" sz="1800" b="1" i="0" u="none" strike="noStrike" dirty="0">
                <a:solidFill>
                  <a:srgbClr val="000000"/>
                </a:solidFill>
                <a:effectLst/>
                <a:latin typeface="Times New Roman" panose="02020603050405020304" pitchFamily="18" charset="0"/>
              </a:rPr>
              <a:t> </a:t>
            </a:r>
            <a:r>
              <a:rPr lang="en-US" sz="5000" b="1" i="0" u="none" strike="noStrike" dirty="0">
                <a:solidFill>
                  <a:srgbClr val="000000"/>
                </a:solidFill>
                <a:effectLst/>
                <a:latin typeface="montserrat" panose="00000500000000000000" pitchFamily="2" charset="0"/>
              </a:rPr>
              <a:t>Large Language Model</a:t>
            </a:r>
            <a:endParaRPr lang="en-US" sz="5000" dirty="0">
              <a:latin typeface="montserrat" panose="00000500000000000000" pitchFamily="2" charset="0"/>
            </a:endParaRPr>
          </a:p>
        </p:txBody>
      </p:sp>
      <p:sp>
        <p:nvSpPr>
          <p:cNvPr id="11" name="TextBox 10">
            <a:extLst>
              <a:ext uri="{FF2B5EF4-FFF2-40B4-BE49-F238E27FC236}">
                <a16:creationId xmlns:a16="http://schemas.microsoft.com/office/drawing/2014/main" id="{2B50935B-EA8E-26C4-C4BC-E9517F73835B}"/>
              </a:ext>
            </a:extLst>
          </p:cNvPr>
          <p:cNvSpPr txBox="1"/>
          <p:nvPr/>
        </p:nvSpPr>
        <p:spPr>
          <a:xfrm>
            <a:off x="3975726" y="8331776"/>
            <a:ext cx="11691932" cy="769441"/>
          </a:xfrm>
          <a:prstGeom prst="rect">
            <a:avLst/>
          </a:prstGeom>
          <a:noFill/>
        </p:spPr>
        <p:txBody>
          <a:bodyPr wrap="square">
            <a:spAutoFit/>
          </a:bodyPr>
          <a:lstStyle/>
          <a:p>
            <a:r>
              <a:rPr lang="en-US" sz="4400" i="1" u="none" strike="noStrike" dirty="0">
                <a:solidFill>
                  <a:srgbClr val="000000"/>
                </a:solidFill>
                <a:effectLst/>
                <a:latin typeface="montserrat" panose="00000500000000000000" pitchFamily="2" charset="0"/>
              </a:rPr>
              <a:t>(</a:t>
            </a:r>
            <a:r>
              <a:rPr lang="en-US" sz="4400" i="1" u="none" strike="noStrike" dirty="0" err="1">
                <a:solidFill>
                  <a:srgbClr val="000000"/>
                </a:solidFill>
                <a:effectLst/>
                <a:latin typeface="montserrat" panose="00000500000000000000" pitchFamily="2" charset="0"/>
              </a:rPr>
              <a:t>Mô</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hình</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ngôn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ngữ</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lớn</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đa</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phương</a:t>
            </a:r>
            <a:r>
              <a:rPr lang="en-US" sz="4400" i="1" u="none" strike="noStrike" dirty="0">
                <a:solidFill>
                  <a:srgbClr val="000000"/>
                </a:solidFill>
                <a:effectLst/>
                <a:latin typeface="montserrat" panose="00000500000000000000" pitchFamily="2" charset="0"/>
              </a:rPr>
              <a:t> </a:t>
            </a:r>
            <a:r>
              <a:rPr lang="en-US" sz="4400" i="1" u="none" strike="noStrike" dirty="0" err="1">
                <a:solidFill>
                  <a:srgbClr val="000000"/>
                </a:solidFill>
                <a:effectLst/>
                <a:latin typeface="montserrat" panose="00000500000000000000" pitchFamily="2" charset="0"/>
              </a:rPr>
              <a:t>tiện</a:t>
            </a:r>
            <a:r>
              <a:rPr lang="en-US" sz="4400" i="1" u="none" strike="noStrike" dirty="0">
                <a:solidFill>
                  <a:srgbClr val="000000"/>
                </a:solidFill>
                <a:effectLst/>
                <a:latin typeface="montserrat" panose="00000500000000000000" pitchFamily="2" charset="0"/>
              </a:rPr>
              <a:t>)</a:t>
            </a:r>
            <a:endParaRPr lang="en-US" sz="4400" i="1" dirty="0">
              <a:latin typeface="montserrat" panose="00000500000000000000" pitchFamily="2" charset="0"/>
            </a:endParaRPr>
          </a:p>
        </p:txBody>
      </p:sp>
      <p:sp>
        <p:nvSpPr>
          <p:cNvPr id="13" name="TextBox 12">
            <a:extLst>
              <a:ext uri="{FF2B5EF4-FFF2-40B4-BE49-F238E27FC236}">
                <a16:creationId xmlns:a16="http://schemas.microsoft.com/office/drawing/2014/main" id="{687DCAE6-BA21-0ACD-7ED1-DB00E5D1D6A8}"/>
              </a:ext>
            </a:extLst>
          </p:cNvPr>
          <p:cNvSpPr txBox="1"/>
          <p:nvPr/>
        </p:nvSpPr>
        <p:spPr>
          <a:xfrm rot="1061814">
            <a:off x="12970619" y="6174260"/>
            <a:ext cx="1402508" cy="769441"/>
          </a:xfrm>
          <a:prstGeom prst="rect">
            <a:avLst/>
          </a:prstGeom>
          <a:noFill/>
        </p:spPr>
        <p:txBody>
          <a:bodyPr wrap="square">
            <a:spAutoFit/>
          </a:bodyPr>
          <a:lstStyle/>
          <a:p>
            <a:r>
              <a:rPr lang="en-US" sz="4400" i="1" u="none" strike="noStrike" dirty="0" err="1">
                <a:solidFill>
                  <a:srgbClr val="000000"/>
                </a:solidFill>
                <a:effectLst/>
                <a:latin typeface="montserrat" panose="00000500000000000000" pitchFamily="2" charset="0"/>
              </a:rPr>
              <a:t>abc</a:t>
            </a:r>
            <a:endParaRPr lang="en-US" sz="4400" i="1" dirty="0">
              <a:latin typeface="montserrat" panose="00000500000000000000" pitchFamily="2" charset="0"/>
            </a:endParaRPr>
          </a:p>
        </p:txBody>
      </p:sp>
      <p:pic>
        <p:nvPicPr>
          <p:cNvPr id="15" name="Picture 14" descr="A white board with black text&#10;&#10;Description automatically generated">
            <a:extLst>
              <a:ext uri="{FF2B5EF4-FFF2-40B4-BE49-F238E27FC236}">
                <a16:creationId xmlns:a16="http://schemas.microsoft.com/office/drawing/2014/main" id="{F6FF2816-B59B-8179-5D5C-A0752CE789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670065">
            <a:off x="1216950" y="5619867"/>
            <a:ext cx="2514600" cy="2514600"/>
          </a:xfrm>
          <a:prstGeom prst="rect">
            <a:avLst/>
          </a:prstGeom>
        </p:spPr>
      </p:pic>
      <p:pic>
        <p:nvPicPr>
          <p:cNvPr id="17" name="Picture 16" descr="A black background with a black square&#10;&#10;Description automatically generated with medium confidence">
            <a:extLst>
              <a:ext uri="{FF2B5EF4-FFF2-40B4-BE49-F238E27FC236}">
                <a16:creationId xmlns:a16="http://schemas.microsoft.com/office/drawing/2014/main" id="{28E4364F-AA8D-C22F-6DE5-7125C3FE0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119766">
            <a:off x="1614850" y="7674883"/>
            <a:ext cx="2742683" cy="1542759"/>
          </a:xfrm>
          <a:prstGeom prst="rect">
            <a:avLst/>
          </a:prstGeom>
        </p:spPr>
      </p:pic>
      <p:pic>
        <p:nvPicPr>
          <p:cNvPr id="19" name="Picture 18" descr="A black background with a black square&#10;&#10;Description automatically generated with medium confidence">
            <a:extLst>
              <a:ext uri="{FF2B5EF4-FFF2-40B4-BE49-F238E27FC236}">
                <a16:creationId xmlns:a16="http://schemas.microsoft.com/office/drawing/2014/main" id="{833EE9E7-3B54-1D8A-6037-9034211121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42916">
            <a:off x="14304148" y="5815208"/>
            <a:ext cx="3791123" cy="2132507"/>
          </a:xfrm>
          <a:prstGeom prst="rect">
            <a:avLst/>
          </a:prstGeom>
        </p:spPr>
      </p:pic>
      <p:sp>
        <p:nvSpPr>
          <p:cNvPr id="20" name="TextBox 19">
            <a:extLst>
              <a:ext uri="{FF2B5EF4-FFF2-40B4-BE49-F238E27FC236}">
                <a16:creationId xmlns:a16="http://schemas.microsoft.com/office/drawing/2014/main" id="{FE888CCB-25EF-416A-A684-78726743DC56}"/>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8188061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50"/>
                                        <p:tgtEl>
                                          <p:spTgt spid="13"/>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F33A60A-3F35-D71F-88B7-6F9F4B3198C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284C4CC-4594-1EE9-6F2D-94565BFBE117}"/>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4D35026-D999-4711-21C9-B2AC96A1BA8B}"/>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6447ECA8-3CE4-62FE-0A17-1DE01DFCA65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FD15771D-1DA0-BD6D-EBA5-C062B8A18FE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DF7E5DB-48AF-8299-2B30-65E9CA0037E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ADC92052-828D-C193-A7AF-224AE13E8B06}"/>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E040CE10-6312-9374-1D0E-47F8DD780FD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7BE24A19-A330-B9FF-7CDA-91BF562DD4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5C771B47-5E9B-E3CB-FDCF-8AA664CCA4A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87FD1BB-96B5-1DDB-2B7D-5902C8D4F0D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37B59035-CD3B-AF9F-061D-A70A680B9D0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D764C27-03BA-65EB-88FC-23D2CA3D3D3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BDCF25D-EA9E-B9EA-A26E-CB1D36DAD10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2CA8F53-B68E-2D25-7D69-BD860417497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243B2DED-92F2-0044-76A8-7DABAF170C4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03B00357-6F31-6F7C-C843-044CE26C778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C1090BF-EB8A-C23C-9FC7-CC8D13ECC09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E8ED4B8-5B43-C818-E481-CF232075791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4AE8E13F-2F00-AC24-08FF-D63C3949ADA2}"/>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A7187A2-EE1E-8571-AB4D-BD12D0622567}"/>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FDD6C7C-6FB6-4510-A780-7F842036D71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5090503-BEB5-2040-FC17-5721EFFBB37C}"/>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199A496-1C37-B455-034E-5214796DFD7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396DD4D-FA42-0EC2-36A8-64F4D8493BB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5386C705-07DD-E051-F351-5C265D0B1F0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1B699DF-03E7-39AE-19D4-BAD408C21027}"/>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18B0F0AB-C88B-00C7-4749-829A74CD5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91888" y="4973022"/>
            <a:ext cx="9142857" cy="5142857"/>
          </a:xfrm>
          <a:prstGeom prst="rect">
            <a:avLst/>
          </a:prstGeom>
        </p:spPr>
      </p:pic>
      <p:pic>
        <p:nvPicPr>
          <p:cNvPr id="18" name="Picture 17" descr="A math problem written on a white paper&#10;&#10;Description automatically generated">
            <a:extLst>
              <a:ext uri="{FF2B5EF4-FFF2-40B4-BE49-F238E27FC236}">
                <a16:creationId xmlns:a16="http://schemas.microsoft.com/office/drawing/2014/main" id="{6FDBABDB-7A99-95AB-7667-44670E3C3A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852" y="2405320"/>
            <a:ext cx="5252780" cy="5252780"/>
          </a:xfrm>
          <a:prstGeom prst="rect">
            <a:avLst/>
          </a:prstGeom>
        </p:spPr>
      </p:pic>
      <p:sp>
        <p:nvSpPr>
          <p:cNvPr id="2" name="TextBox 1">
            <a:extLst>
              <a:ext uri="{FF2B5EF4-FFF2-40B4-BE49-F238E27FC236}">
                <a16:creationId xmlns:a16="http://schemas.microsoft.com/office/drawing/2014/main" id="{DD47B3D1-BE69-CBA3-5070-552CF9A618D4}"/>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
        <p:nvSpPr>
          <p:cNvPr id="6" name="TextBox 5">
            <a:extLst>
              <a:ext uri="{FF2B5EF4-FFF2-40B4-BE49-F238E27FC236}">
                <a16:creationId xmlns:a16="http://schemas.microsoft.com/office/drawing/2014/main" id="{1C3D0270-C408-1E6C-6E28-7EA078FF7203}"/>
              </a:ext>
            </a:extLst>
          </p:cNvPr>
          <p:cNvSpPr txBox="1"/>
          <p:nvPr/>
        </p:nvSpPr>
        <p:spPr>
          <a:xfrm>
            <a:off x="6271366" y="2665136"/>
            <a:ext cx="7200747" cy="4893647"/>
          </a:xfrm>
          <a:prstGeom prst="rect">
            <a:avLst/>
          </a:prstGeom>
          <a:noFill/>
        </p:spPr>
        <p:txBody>
          <a:bodyPr wrap="square">
            <a:spAutoFit/>
          </a:bodyPr>
          <a:lstStyle/>
          <a:p>
            <a:r>
              <a:rPr lang="vi-VN" sz="2400" b="0" i="0" dirty="0">
                <a:solidFill>
                  <a:srgbClr val="000000"/>
                </a:solidFill>
                <a:effectLst/>
                <a:latin typeface="montserrat" panose="00000500000000000000" pitchFamily="2" charset="0"/>
              </a:rPr>
              <a:t>Ví dụ, MLLM có thể mô tả nội dung của hình ảnh, trả lời câu hỏi từ video, hoặc kết hợp thông tin từ nhiều nguồn để tạo ra phản hồi toàn diện. Các kỹ thuật tiên tiến như Vision Transformer (ViT) dùng để xử lý hình ảnh và Transformer cho văn bản, cùng với các cơ chế như </a:t>
            </a:r>
            <a:r>
              <a:rPr lang="vi-VN" sz="2400" b="1" i="0" dirty="0">
                <a:solidFill>
                  <a:srgbClr val="000000"/>
                </a:solidFill>
                <a:effectLst/>
                <a:latin typeface="montserrat" panose="00000500000000000000" pitchFamily="2" charset="0"/>
              </a:rPr>
              <a:t>Image Projector </a:t>
            </a:r>
            <a:r>
              <a:rPr lang="vi-VN" sz="2400" b="0" i="0" dirty="0">
                <a:solidFill>
                  <a:srgbClr val="000000"/>
                </a:solidFill>
                <a:effectLst/>
                <a:latin typeface="montserrat" panose="00000500000000000000" pitchFamily="2" charset="0"/>
              </a:rPr>
              <a:t>, cho phép MLLM tích hợp thông tin từ nhiều modal khác nhau. Những mô hình như Flamingo, LLaVA và </a:t>
            </a:r>
            <a:r>
              <a:rPr lang="vi-VN" sz="2400" b="1" i="0" dirty="0">
                <a:solidFill>
                  <a:srgbClr val="000000"/>
                </a:solidFill>
                <a:effectLst/>
                <a:latin typeface="montserrat" panose="00000500000000000000" pitchFamily="2" charset="0"/>
              </a:rPr>
              <a:t>Lavy </a:t>
            </a:r>
            <a:r>
              <a:rPr lang="vi-VN" sz="2400" b="0" i="0" dirty="0">
                <a:solidFill>
                  <a:srgbClr val="000000"/>
                </a:solidFill>
                <a:effectLst/>
                <a:latin typeface="montserrat" panose="00000500000000000000" pitchFamily="2" charset="0"/>
              </a:rPr>
              <a:t>đã chứng minh tiềm năng của MLLM trong các ứng dụng như trợ lý thông minh và phân tích dữ liệu đa phương tiện.</a:t>
            </a:r>
            <a:endParaRPr lang="en-US" sz="2400" dirty="0">
              <a:latin typeface="montserrat" panose="00000500000000000000" pitchFamily="2" charset="0"/>
            </a:endParaRPr>
          </a:p>
        </p:txBody>
      </p:sp>
    </p:spTree>
    <p:extLst>
      <p:ext uri="{BB962C8B-B14F-4D97-AF65-F5344CB8AC3E}">
        <p14:creationId xmlns:p14="http://schemas.microsoft.com/office/powerpoint/2010/main" val="9666484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EB9316E-6A9A-C67F-2283-8B521FFA1D6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584265A-F5D4-15D1-95D9-C681825EE97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6604B34-B277-8708-1CD6-3C94840F04B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9F89BBC6-97C4-269E-0259-F6CA3232AC2A}"/>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B0503CF-AAA9-C43E-80E7-06186151C156}"/>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C3CDB9B0-4DB9-60A1-563D-F3F4C130A2F2}"/>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81F9425-3F44-92DB-F0E8-8B8EBFC3DB7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C8EF03A7-7171-B622-3D09-06F10BC2B2E8}"/>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D64AF9-D917-68E6-6CA3-DE64BDA44C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CA9E9123-E041-FC6F-C768-47C21A88E27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87FDBD3-2C01-5AD4-A8BC-EBC5B45D0EB9}"/>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8379268D-6411-6387-B07B-9B50600EBAB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828D903-E28B-611D-26AE-776ABE4C643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624F342-4770-412F-DF58-B0F51E36445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8A90E386-90C0-299D-87D4-BE271F38DD6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7D3D5C4-86A2-60DF-B30A-FC025D3EC0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01BF832-B645-D6BA-458F-B044DC444A1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70EBCDB-9AC6-C534-F7CF-EC1F021B0BC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51935E1-7B89-18C2-28A7-26A1D4B56D9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94CF3B4-260F-CFF8-8194-13DC2C67C92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3B43764-95A9-EDA2-18AD-F8C7729D281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02C67F4-BF5F-367C-7287-7F85304DBCB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BD30ACA9-0F2C-D2AF-B372-CA29A275CD0B}"/>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19613E0-4CBE-5C68-CB3C-F182B80F5D9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3B002C9-B49A-EFE7-FBDA-C607BD563D4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50BDE3CC-7338-BC82-4B8A-B5F23325163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4E26BE67-93D2-E01F-2CDD-C9082DFAB101}"/>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78083FC9-57ED-7F29-BB5C-2F969D7F501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9984" y="7006780"/>
            <a:ext cx="4778016" cy="2687634"/>
          </a:xfrm>
          <a:prstGeom prst="rect">
            <a:avLst/>
          </a:prstGeom>
        </p:spPr>
      </p:pic>
      <p:pic>
        <p:nvPicPr>
          <p:cNvPr id="2050" name="Picture 2" descr="OpenFlamingo architecture">
            <a:extLst>
              <a:ext uri="{FF2B5EF4-FFF2-40B4-BE49-F238E27FC236}">
                <a16:creationId xmlns:a16="http://schemas.microsoft.com/office/drawing/2014/main" id="{CCA963B8-0E52-BF7F-6497-EC0ABBA2A99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11575" y="2175595"/>
            <a:ext cx="10864850" cy="66930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82C758-CAC6-F576-4449-32ED36F66AC9}"/>
              </a:ext>
            </a:extLst>
          </p:cNvPr>
          <p:cNvSpPr txBox="1"/>
          <p:nvPr/>
        </p:nvSpPr>
        <p:spPr>
          <a:xfrm>
            <a:off x="8008588" y="8854984"/>
            <a:ext cx="3394017" cy="769441"/>
          </a:xfrm>
          <a:prstGeom prst="rect">
            <a:avLst/>
          </a:prstGeom>
          <a:noFill/>
        </p:spPr>
        <p:txBody>
          <a:bodyPr wrap="square">
            <a:spAutoFit/>
          </a:bodyPr>
          <a:lstStyle/>
          <a:p>
            <a:r>
              <a:rPr lang="en-US" sz="4400" b="1" i="0" u="none" strike="noStrike" dirty="0">
                <a:solidFill>
                  <a:srgbClr val="000000"/>
                </a:solidFill>
                <a:effectLst/>
                <a:latin typeface="montserrat" panose="00000500000000000000" pitchFamily="2" charset="0"/>
              </a:rPr>
              <a:t>Flamingo</a:t>
            </a:r>
            <a:endParaRPr lang="en-US" sz="8800" b="1" dirty="0">
              <a:latin typeface="montserrat" panose="00000500000000000000" pitchFamily="2" charset="0"/>
            </a:endParaRPr>
          </a:p>
        </p:txBody>
      </p:sp>
      <p:sp>
        <p:nvSpPr>
          <p:cNvPr id="3" name="TextBox 2">
            <a:extLst>
              <a:ext uri="{FF2B5EF4-FFF2-40B4-BE49-F238E27FC236}">
                <a16:creationId xmlns:a16="http://schemas.microsoft.com/office/drawing/2014/main" id="{9EDC299B-EB0C-78EB-9ABE-D8EF335E2A71}"/>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3207325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31BCC4F-3542-AC25-AFF9-1E1062530E6E}"/>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CEF1A32-7756-8716-CEB8-3DC585964A7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2A749DC6-AAD6-77F5-19DA-73D2760B3BC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9D83C078-6030-A3BD-E2AB-F28C5E4AB85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BB1B42F4-E607-C04A-E68D-A7956EA626FD}"/>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CFF46E6C-1012-3CD5-ED28-E48EF97E0C29}"/>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69FED5E9-1291-9F7A-0C78-377E095BD75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03BD5F8-8443-278A-ABD4-9FD4E9C5F67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795CDB-7396-BC22-2A61-17B338EC5FCA}"/>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1B860BC5-8E89-1639-291F-ED3F95B15D0B}"/>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0132564-0275-55F6-8668-9138BC4638B8}"/>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04D2711-381E-939A-82B7-319CBF1B475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16658F8-EF0B-A213-DBBB-A68F2617283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04C8C12-886E-0C43-1111-B48F034CD01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65BB1897-2354-7D91-C312-214A33055D9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8EF9731-D4EB-922E-E016-730B7348B451}"/>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7699C9D7-96EA-2EBB-F42A-365D4E6186E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CA61F70-3A9A-2DB6-971E-1816BB6DC46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F5F93B7E-9611-50F9-E2EF-7CEAE2E27FF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B4CC177-8BC3-3D81-9B58-D931F40770E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9944EF43-31B7-607E-4E20-2C64CC980E51}"/>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439569CC-4081-DB82-4990-C75698F74F7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CFF7F724-134F-BF65-D551-57E800D8CD78}"/>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FC0C379-32F1-5956-3C65-74ACE0B158D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AC469F3-13E9-65DF-2BA8-319B3FBAF09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268798C-64A0-9A4B-8157-F50FE8AD55BA}"/>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3B69F3BE-C2B1-0E8E-3173-C3F22130D2C1}"/>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39AB229F-02F4-DA7B-7260-9FDBDACF9D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09984" y="7006780"/>
            <a:ext cx="4778016" cy="2687634"/>
          </a:xfrm>
          <a:prstGeom prst="rect">
            <a:avLst/>
          </a:prstGeom>
        </p:spPr>
      </p:pic>
      <p:sp>
        <p:nvSpPr>
          <p:cNvPr id="2" name="TextBox 1">
            <a:extLst>
              <a:ext uri="{FF2B5EF4-FFF2-40B4-BE49-F238E27FC236}">
                <a16:creationId xmlns:a16="http://schemas.microsoft.com/office/drawing/2014/main" id="{4DF2D1C8-C4C3-F008-2E1D-5CC919923BAA}"/>
              </a:ext>
            </a:extLst>
          </p:cNvPr>
          <p:cNvSpPr txBox="1"/>
          <p:nvPr/>
        </p:nvSpPr>
        <p:spPr>
          <a:xfrm>
            <a:off x="8189085" y="8306964"/>
            <a:ext cx="3394017" cy="769441"/>
          </a:xfrm>
          <a:prstGeom prst="rect">
            <a:avLst/>
          </a:prstGeom>
          <a:noFill/>
        </p:spPr>
        <p:txBody>
          <a:bodyPr wrap="square">
            <a:spAutoFit/>
          </a:bodyPr>
          <a:lstStyle/>
          <a:p>
            <a:r>
              <a:rPr lang="en-US" sz="4400" b="1" i="0" u="none" strike="noStrike" dirty="0" err="1">
                <a:solidFill>
                  <a:srgbClr val="000000"/>
                </a:solidFill>
                <a:effectLst/>
                <a:latin typeface="montserrat" panose="00000500000000000000" pitchFamily="2" charset="0"/>
              </a:rPr>
              <a:t>LLaVA</a:t>
            </a:r>
            <a:endParaRPr lang="en-US" sz="8800" b="1" dirty="0">
              <a:latin typeface="montserrat" panose="00000500000000000000" pitchFamily="2" charset="0"/>
            </a:endParaRPr>
          </a:p>
        </p:txBody>
      </p:sp>
      <p:pic>
        <p:nvPicPr>
          <p:cNvPr id="8" name="Picture 7">
            <a:extLst>
              <a:ext uri="{FF2B5EF4-FFF2-40B4-BE49-F238E27FC236}">
                <a16:creationId xmlns:a16="http://schemas.microsoft.com/office/drawing/2014/main" id="{43BF717B-6D1A-B5F7-DBD2-6D7B43F0D651}"/>
              </a:ext>
            </a:extLst>
          </p:cNvPr>
          <p:cNvPicPr>
            <a:picLocks noChangeAspect="1"/>
          </p:cNvPicPr>
          <p:nvPr/>
        </p:nvPicPr>
        <p:blipFill>
          <a:blip r:embed="rId7"/>
          <a:stretch>
            <a:fillRect/>
          </a:stretch>
        </p:blipFill>
        <p:spPr>
          <a:xfrm>
            <a:off x="3852124" y="2712838"/>
            <a:ext cx="10583752" cy="5372850"/>
          </a:xfrm>
          <a:prstGeom prst="rect">
            <a:avLst/>
          </a:prstGeom>
        </p:spPr>
      </p:pic>
      <p:sp>
        <p:nvSpPr>
          <p:cNvPr id="9" name="TextBox 8">
            <a:extLst>
              <a:ext uri="{FF2B5EF4-FFF2-40B4-BE49-F238E27FC236}">
                <a16:creationId xmlns:a16="http://schemas.microsoft.com/office/drawing/2014/main" id="{FD61A84A-FFA1-E765-2F26-E31C934CCD92}"/>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2869865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B5E8156-E08C-AD77-274C-127E3E5B4F1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8CEBABBB-E617-7348-6333-B589FBB5D07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7460B0A-F8A7-619C-352E-53E6E2A6988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B654877-59DD-C534-0F4F-8AEB92735AD6}"/>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5B6F6F51-69A3-221A-0DB6-35C388296BFF}"/>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72F26D6-710D-CF56-B981-B0953756E1E8}"/>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F5A7E840-E07B-BF1B-E42F-4CE23A48C58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9022DBF0-579B-B7F7-0F95-0D0F06188EA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7CB06D38-2DBB-F9ED-8C93-7D135AEBFD9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6833D97-D654-6B8E-3A29-196C198DABFA}"/>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B1A87868-A29E-23B6-6E03-446B422D45A6}"/>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55EEC3B-B10E-CD70-5750-219A488BB7E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6773EC31-3340-3DC9-A3EE-6C8DA82D9E7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9C069F1A-0D4E-9EB8-18DB-C96165EE04C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F0F84EF9-0BFC-F9FD-43FB-A479E0B795B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449E5021-A418-71B1-E7C7-8FF8EAA8EF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25C6BB7F-25FF-644C-1612-50D7B3780B5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C6BF9D5-F78D-9E84-607F-C61002413A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6BD9C6CE-A227-83D3-7A3C-1AD383CDF42D}"/>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8892583-ED09-5A2B-FCE5-C1AB4A1630C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43FADC34-5F21-5F9F-D561-F8E519C3B216}"/>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DB30DFE1-0F35-F1D2-8C27-9CD284719B8A}"/>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9E1F3F0-1E1A-F652-D671-D1F4C58DF19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2FB829C-65FE-9365-B1BD-D14D974CCD05}"/>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F8F23EE-0F6A-2A02-D3F3-D322DC6BDF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495BC33-C5D6-F492-EB7E-80879016DD19}"/>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B7E37439-73AE-0E8F-5508-AC31A679918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14" name="Picture 13" descr="A cartoon of a person holding a piece of paper&#10;&#10;Description automatically generated">
            <a:extLst>
              <a:ext uri="{FF2B5EF4-FFF2-40B4-BE49-F238E27FC236}">
                <a16:creationId xmlns:a16="http://schemas.microsoft.com/office/drawing/2014/main" id="{CD77FBE0-3478-6BAF-E2AB-0EF0F2496E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72138" y="6755828"/>
            <a:ext cx="4778016" cy="2687634"/>
          </a:xfrm>
          <a:prstGeom prst="rect">
            <a:avLst/>
          </a:prstGeom>
        </p:spPr>
      </p:pic>
      <p:sp>
        <p:nvSpPr>
          <p:cNvPr id="2" name="TextBox 1">
            <a:extLst>
              <a:ext uri="{FF2B5EF4-FFF2-40B4-BE49-F238E27FC236}">
                <a16:creationId xmlns:a16="http://schemas.microsoft.com/office/drawing/2014/main" id="{182306F3-2937-4A77-18C6-F641A00CFA1E}"/>
              </a:ext>
            </a:extLst>
          </p:cNvPr>
          <p:cNvSpPr txBox="1"/>
          <p:nvPr/>
        </p:nvSpPr>
        <p:spPr>
          <a:xfrm>
            <a:off x="11942004" y="3466551"/>
            <a:ext cx="3394017" cy="769441"/>
          </a:xfrm>
          <a:prstGeom prst="rect">
            <a:avLst/>
          </a:prstGeom>
          <a:noFill/>
        </p:spPr>
        <p:txBody>
          <a:bodyPr wrap="square">
            <a:spAutoFit/>
          </a:bodyPr>
          <a:lstStyle/>
          <a:p>
            <a:r>
              <a:rPr lang="en-US" sz="4400" b="1" i="0" u="none" strike="noStrike" dirty="0" err="1">
                <a:solidFill>
                  <a:srgbClr val="000000"/>
                </a:solidFill>
                <a:effectLst/>
                <a:latin typeface="montserrat" panose="00000500000000000000" pitchFamily="2" charset="0"/>
              </a:rPr>
              <a:t>Lavy</a:t>
            </a:r>
            <a:endParaRPr lang="en-US" sz="8800" b="1" dirty="0">
              <a:latin typeface="montserrat" panose="00000500000000000000" pitchFamily="2" charset="0"/>
            </a:endParaRPr>
          </a:p>
        </p:txBody>
      </p:sp>
      <p:pic>
        <p:nvPicPr>
          <p:cNvPr id="9" name="Picture 8">
            <a:extLst>
              <a:ext uri="{FF2B5EF4-FFF2-40B4-BE49-F238E27FC236}">
                <a16:creationId xmlns:a16="http://schemas.microsoft.com/office/drawing/2014/main" id="{E2A60B1F-CAE7-2381-0263-9B31366191C3}"/>
              </a:ext>
            </a:extLst>
          </p:cNvPr>
          <p:cNvPicPr>
            <a:picLocks noChangeAspect="1"/>
          </p:cNvPicPr>
          <p:nvPr/>
        </p:nvPicPr>
        <p:blipFill>
          <a:blip r:embed="rId7"/>
          <a:stretch>
            <a:fillRect/>
          </a:stretch>
        </p:blipFill>
        <p:spPr>
          <a:xfrm>
            <a:off x="2436596" y="2191635"/>
            <a:ext cx="9321948" cy="7144966"/>
          </a:xfrm>
          <a:prstGeom prst="rect">
            <a:avLst/>
          </a:prstGeom>
        </p:spPr>
      </p:pic>
      <p:sp>
        <p:nvSpPr>
          <p:cNvPr id="10" name="TextBox 9">
            <a:extLst>
              <a:ext uri="{FF2B5EF4-FFF2-40B4-BE49-F238E27FC236}">
                <a16:creationId xmlns:a16="http://schemas.microsoft.com/office/drawing/2014/main" id="{4EF3F1E5-E480-6DAA-B624-80F669C77F7B}"/>
              </a:ext>
            </a:extLst>
          </p:cNvPr>
          <p:cNvSpPr txBox="1"/>
          <p:nvPr/>
        </p:nvSpPr>
        <p:spPr>
          <a:xfrm>
            <a:off x="5044000" y="-2320000"/>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11" name="TextBox 10">
            <a:extLst>
              <a:ext uri="{FF2B5EF4-FFF2-40B4-BE49-F238E27FC236}">
                <a16:creationId xmlns:a16="http://schemas.microsoft.com/office/drawing/2014/main" id="{C71A2593-45D2-2556-E5D6-EA862C89F0D7}"/>
              </a:ext>
            </a:extLst>
          </p:cNvPr>
          <p:cNvSpPr txBox="1"/>
          <p:nvPr/>
        </p:nvSpPr>
        <p:spPr>
          <a:xfrm>
            <a:off x="822902" y="1254138"/>
            <a:ext cx="12500176"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1.3. </a:t>
            </a:r>
            <a:r>
              <a:rPr lang="en-US" sz="3600" b="1" i="0" u="none" strike="noStrike" dirty="0" err="1">
                <a:solidFill>
                  <a:srgbClr val="000000"/>
                </a:solidFill>
                <a:effectLst/>
                <a:latin typeface="montserrat" panose="00000500000000000000" pitchFamily="2" charset="0"/>
              </a:rPr>
              <a:t>MLLM</a:t>
            </a:r>
            <a:r>
              <a:rPr lang="en-US" sz="3600" b="1" i="0" u="none" strike="noStrike" dirty="0">
                <a:solidFill>
                  <a:srgbClr val="000000"/>
                </a:solidFill>
                <a:effectLst/>
                <a:latin typeface="montserrat" panose="00000500000000000000" pitchFamily="2" charset="0"/>
              </a:rPr>
              <a:t> (</a:t>
            </a:r>
            <a:r>
              <a:rPr lang="en-US" sz="3600" b="1" dirty="0">
                <a:solidFill>
                  <a:srgbClr val="000000"/>
                </a:solidFill>
                <a:latin typeface="montserrat" panose="00000500000000000000" pitchFamily="2" charset="0"/>
              </a:rPr>
              <a:t>M</a:t>
            </a:r>
            <a:r>
              <a:rPr lang="en-US" sz="3600" b="1" i="0" u="none" strike="noStrike" dirty="0">
                <a:solidFill>
                  <a:srgbClr val="000000"/>
                </a:solidFill>
                <a:effectLst/>
                <a:latin typeface="montserrat" panose="00000500000000000000" pitchFamily="2" charset="0"/>
              </a:rPr>
              <a:t>ultimodal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arge </a:t>
            </a:r>
            <a:r>
              <a:rPr lang="en-US" sz="3600" b="1" dirty="0">
                <a:solidFill>
                  <a:srgbClr val="000000"/>
                </a:solidFill>
                <a:latin typeface="montserrat" panose="00000500000000000000" pitchFamily="2" charset="0"/>
              </a:rPr>
              <a:t>L</a:t>
            </a:r>
            <a:r>
              <a:rPr lang="en-US" sz="3600" b="1" i="0" u="none" strike="noStrike" dirty="0">
                <a:solidFill>
                  <a:srgbClr val="000000"/>
                </a:solidFill>
                <a:effectLst/>
                <a:latin typeface="montserrat" panose="00000500000000000000" pitchFamily="2" charset="0"/>
              </a:rPr>
              <a:t>anguage Model)</a:t>
            </a:r>
            <a:endParaRPr lang="en-US" sz="3600" dirty="0">
              <a:latin typeface="montserrat" panose="00000500000000000000" pitchFamily="2" charset="0"/>
            </a:endParaRPr>
          </a:p>
        </p:txBody>
      </p:sp>
    </p:spTree>
    <p:extLst>
      <p:ext uri="{BB962C8B-B14F-4D97-AF65-F5344CB8AC3E}">
        <p14:creationId xmlns:p14="http://schemas.microsoft.com/office/powerpoint/2010/main" val="31764206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127DCCC6-B8D3-2B8A-2CEE-6D6B53AD9130}"/>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1BDB8A2A-8675-8C82-923A-5C5C58EF2A25}"/>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1ED1FDF-126C-A6E3-7AEC-E492351FD974}"/>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E90C9510-686C-C749-F534-11FF7A6F0F06}"/>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FDD0FFA-8FB1-B841-A66D-F387EE9F158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FBEE93EB-B5C2-AF99-F9A3-55EB94609A64}"/>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2CC3C403-3A1C-C4B8-1285-B4C8C9897AB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8E3F6D58-F6E8-9811-69C6-2C14613653DD}"/>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F2EE39E-36C9-1755-9999-038651998C6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35A8B2B-485A-8B97-E1E0-78F32842829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9B80DB30-C5B1-AC34-DAC8-1C5C25A64C8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B72A768-5EB0-2498-03E0-EDC41DFA6560}"/>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0F5093BF-6EEF-9735-0CC9-1E0BD093437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8BBFB74-5C83-799F-E990-78231C9445A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93A6016-2E20-F3A5-A0E1-D362DE708B2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E2258676-BCE2-3095-B028-08A17DEC6C10}"/>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B39CDECD-2CA5-346B-D531-7B4C744A9EA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9654510-F310-6D39-6D6C-3A06F54573E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4035181-ED92-A27D-1845-B3603393C7F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6BACC3C-0B91-B366-C80B-A8FD8FF23A6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2B1A641-763D-6123-56E3-6A034DC51F7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DD2417D-6525-9CF6-EF80-82A37CF0A47D}"/>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72F4DBE-ACDE-0DDC-1015-1993DCD0938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1D81CE9-C9D2-D152-89FE-67D2CA3E220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D2A941F-39AB-AB1B-1274-C614503F6574}"/>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AB43888D-721B-9FB2-218B-21C028484480}"/>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922DC67-4038-C1BD-940D-497B7657F84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A5D92EF-06F4-8BE0-0D78-DB1E90B4F104}"/>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8" name="TextBox 7">
            <a:extLst>
              <a:ext uri="{FF2B5EF4-FFF2-40B4-BE49-F238E27FC236}">
                <a16:creationId xmlns:a16="http://schemas.microsoft.com/office/drawing/2014/main" id="{D9EF144E-4977-003C-A383-507353B27DD4}"/>
              </a:ext>
            </a:extLst>
          </p:cNvPr>
          <p:cNvSpPr txBox="1"/>
          <p:nvPr/>
        </p:nvSpPr>
        <p:spPr>
          <a:xfrm>
            <a:off x="4970724" y="5459806"/>
            <a:ext cx="8595012" cy="769441"/>
          </a:xfrm>
          <a:prstGeom prst="rect">
            <a:avLst/>
          </a:prstGeom>
          <a:noFill/>
        </p:spPr>
        <p:txBody>
          <a:bodyPr wrap="square">
            <a:spAutoFit/>
          </a:bodyPr>
          <a:lstStyle/>
          <a:p>
            <a:pPr algn="ctr"/>
            <a:r>
              <a:rPr lang="en-US" sz="4400" b="1" i="0" u="none" strike="noStrike" dirty="0" err="1">
                <a:solidFill>
                  <a:srgbClr val="000000"/>
                </a:solidFill>
                <a:effectLst/>
                <a:latin typeface="montserrat" panose="00000500000000000000" pitchFamily="2" charset="0"/>
              </a:rPr>
              <a:t>Chương</a:t>
            </a:r>
            <a:r>
              <a:rPr lang="en-US" sz="4400" b="1" i="0" u="none" strike="noStrike" dirty="0">
                <a:solidFill>
                  <a:srgbClr val="000000"/>
                </a:solidFill>
                <a:effectLst/>
                <a:latin typeface="montserrat" panose="00000500000000000000" pitchFamily="2" charset="0"/>
              </a:rPr>
              <a:t> II: </a:t>
            </a:r>
            <a:r>
              <a:rPr lang="en-US" sz="4400" b="1" i="0" u="none" strike="noStrike" dirty="0" err="1">
                <a:solidFill>
                  <a:srgbClr val="000000"/>
                </a:solidFill>
                <a:effectLst/>
                <a:latin typeface="montserrat" panose="00000500000000000000" pitchFamily="2" charset="0"/>
              </a:rPr>
              <a:t>Phương</a:t>
            </a:r>
            <a:r>
              <a:rPr lang="en-US" sz="4400" b="1" i="0" u="none" strike="noStrike" dirty="0">
                <a:solidFill>
                  <a:srgbClr val="000000"/>
                </a:solidFill>
                <a:effectLst/>
                <a:latin typeface="montserrat" panose="00000500000000000000" pitchFamily="2" charset="0"/>
              </a:rPr>
              <a:t> </a:t>
            </a:r>
            <a:r>
              <a:rPr lang="en-US" sz="4400" b="1" i="0" u="none" strike="noStrike" dirty="0" err="1">
                <a:solidFill>
                  <a:srgbClr val="000000"/>
                </a:solidFill>
                <a:effectLst/>
                <a:latin typeface="montserrat" panose="00000500000000000000" pitchFamily="2" charset="0"/>
              </a:rPr>
              <a:t>pháp</a:t>
            </a:r>
            <a:endParaRPr lang="en-US" sz="4400" dirty="0">
              <a:latin typeface="montserrat" panose="00000500000000000000" pitchFamily="2" charset="0"/>
            </a:endParaRPr>
          </a:p>
        </p:txBody>
      </p:sp>
    </p:spTree>
    <p:extLst>
      <p:ext uri="{BB962C8B-B14F-4D97-AF65-F5344CB8AC3E}">
        <p14:creationId xmlns:p14="http://schemas.microsoft.com/office/powerpoint/2010/main" val="19571575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77A0200-5016-9315-BFE1-EDE94BD32C66}"/>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76070E2-EEBC-9F06-0E03-91C6181C08F0}"/>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EB408D96-1749-5B82-F38D-7781DC28C100}"/>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AD2F52C-9D23-2B26-3209-3FDCE210E85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9A13833B-56EF-2938-FE4C-45B1F07FD4F2}"/>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5D0BC81-8AFD-CF98-460B-73BBC40F3A0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6B34B17-4707-59CA-3D48-BFC4550ACBC0}"/>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75BE246-66CC-40FD-C6D6-D7716B777631}"/>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9E8499A1-CA88-A59B-D512-F0B4B5987C0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BE32283-218E-12D1-68A5-135FE9DFC4B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05EFFC2-5D50-7AD1-55C3-8A445F594717}"/>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A22E2D0-6DCF-EAE8-415C-1F1AEA155F2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2ED142C-96AD-8C89-36E9-D9A741F1924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59B54F6-8937-0C05-0456-DE15FE6D69F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C6C47D4B-E982-3614-340B-9D20260322F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8352B43-A23E-6827-9CA7-6CE41380E490}"/>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6D8FADA-AAD1-86D8-A415-2096B891B45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BD6A985-C770-B938-D44A-8562310EEAA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77C4EA9C-7202-19DD-5469-01BDF16D626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5E01032D-7D74-B12E-D078-B3A7513765D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783E505-347E-1F8D-34F4-46D45A9F19C4}"/>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B192BF4-E62C-11C4-442F-968673883096}"/>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144E048-7BC7-BE8B-392B-BB613DC2E30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26C74AA9-DC2A-9F06-CC2D-A48A7AB6E2F4}"/>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3DEE521D-B659-3B4C-EE09-CA56496993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CA20BA37-7235-0B41-285C-FE7474072BE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CCD1183B-39C4-7249-40C1-44C18C0F9968}"/>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F52495B4-32FD-F0C8-FF02-F49CF8291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665" y="1942117"/>
            <a:ext cx="16820670" cy="62854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DEF794-FD5C-A441-4CB4-D25B1B7F3887}"/>
              </a:ext>
            </a:extLst>
          </p:cNvPr>
          <p:cNvSpPr txBox="1"/>
          <p:nvPr/>
        </p:nvSpPr>
        <p:spPr>
          <a:xfrm>
            <a:off x="4938409" y="8101362"/>
            <a:ext cx="10397612" cy="523220"/>
          </a:xfrm>
          <a:prstGeom prst="rect">
            <a:avLst/>
          </a:prstGeom>
          <a:noFill/>
        </p:spPr>
        <p:txBody>
          <a:bodyPr wrap="square">
            <a:spAutoFit/>
          </a:bodyPr>
          <a:lstStyle/>
          <a:p>
            <a:r>
              <a:rPr lang="en-US" sz="2800" b="1" i="1" u="none" strike="noStrike" dirty="0" err="1">
                <a:solidFill>
                  <a:srgbClr val="000000"/>
                </a:solidFill>
                <a:effectLst/>
                <a:latin typeface="Times New Roman" panose="02020603050405020304" pitchFamily="18" charset="0"/>
              </a:rPr>
              <a:t>Hình</a:t>
            </a:r>
            <a:r>
              <a:rPr lang="en-US" sz="2800" b="1" i="1" u="none" strike="noStrike" dirty="0">
                <a:solidFill>
                  <a:srgbClr val="000000"/>
                </a:solidFill>
                <a:effectLst/>
                <a:latin typeface="Times New Roman" panose="02020603050405020304" pitchFamily="18" charset="0"/>
              </a:rPr>
              <a:t> 2:  </a:t>
            </a:r>
            <a:r>
              <a:rPr lang="en-US" sz="2800" b="1" i="1" u="none" strike="noStrike" dirty="0" err="1">
                <a:solidFill>
                  <a:srgbClr val="000000"/>
                </a:solidFill>
                <a:effectLst/>
                <a:latin typeface="Times New Roman" panose="02020603050405020304" pitchFamily="18" charset="0"/>
              </a:rPr>
              <a:t>Mô</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tả</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về</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cấu</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trúc</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đề</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xuất</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của</a:t>
            </a:r>
            <a:r>
              <a:rPr lang="en-US" sz="2800" b="1" i="1" u="none" strike="noStrike" dirty="0">
                <a:solidFill>
                  <a:srgbClr val="000000"/>
                </a:solidFill>
                <a:effectLst/>
                <a:latin typeface="Times New Roman" panose="02020603050405020304" pitchFamily="18" charset="0"/>
              </a:rPr>
              <a:t> module </a:t>
            </a:r>
            <a:r>
              <a:rPr lang="en-US" sz="2800" b="1" i="1" u="none" strike="noStrike" dirty="0" err="1">
                <a:solidFill>
                  <a:srgbClr val="000000"/>
                </a:solidFill>
                <a:effectLst/>
                <a:latin typeface="Times New Roman" panose="02020603050405020304" pitchFamily="18" charset="0"/>
              </a:rPr>
              <a:t>tính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toán</a:t>
            </a:r>
            <a:endParaRPr lang="en-US" sz="2800" dirty="0"/>
          </a:p>
        </p:txBody>
      </p:sp>
      <p:sp>
        <p:nvSpPr>
          <p:cNvPr id="9" name="TextBox 8">
            <a:extLst>
              <a:ext uri="{FF2B5EF4-FFF2-40B4-BE49-F238E27FC236}">
                <a16:creationId xmlns:a16="http://schemas.microsoft.com/office/drawing/2014/main" id="{9C5EFE97-229E-9ABD-A724-739ACFFBB3D6}"/>
              </a:ext>
            </a:extLst>
          </p:cNvPr>
          <p:cNvSpPr txBox="1"/>
          <p:nvPr/>
        </p:nvSpPr>
        <p:spPr>
          <a:xfrm>
            <a:off x="463997" y="1366916"/>
            <a:ext cx="9594403" cy="641153"/>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2.1.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tính</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toán</a:t>
            </a:r>
            <a:endParaRPr lang="en-US" sz="3600" dirty="0">
              <a:latin typeface="montserrat" panose="00000500000000000000" pitchFamily="2" charset="0"/>
            </a:endParaRPr>
          </a:p>
        </p:txBody>
      </p:sp>
    </p:spTree>
    <p:extLst>
      <p:ext uri="{BB962C8B-B14F-4D97-AF65-F5344CB8AC3E}">
        <p14:creationId xmlns:p14="http://schemas.microsoft.com/office/powerpoint/2010/main" val="24028190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4E871BF-B25E-98EB-E927-0513824414CC}"/>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E09B573-6FD4-468B-3606-BE2D48418C9D}"/>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1B488F7-26C6-BB4F-4320-9FF2028112D3}"/>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5A845603-96BF-2563-BD8E-6450F4855627}"/>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63F28D2-5A43-20D1-E1FD-5734381319A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78682FA6-5039-A087-96B8-1CD6733288C3}"/>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BC4728E-8468-1F25-D584-2E65EED3D99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F549B4A-54BA-F704-21F3-845A9E6F47CA}"/>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3BF76B2-AFE6-C435-C791-BB8F4BAEC6F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CFAAE8A-6066-C3A0-1F90-50B7F179C9F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68C4167-E9C4-49E6-B7FF-04EB56200D59}"/>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4CFCC51-59CF-0B9F-B79D-26EADA67B961}"/>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72E0E664-3D66-41E8-2C74-BDEAB1500436}"/>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099F0C12-8267-576C-8760-9E6CB70ED64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2354D36-9BD1-9183-B808-33749509627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27499B7-5ADD-A1F8-B04A-DBF9DEEADC9B}"/>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87D3E5A-FD96-5EDA-2B2A-F8C197CD84C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965B8216-7124-1A82-F90D-2A51583647D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24B31E5-61DA-E081-DCFB-DDE349165BC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5D201D13-C72C-2961-55A3-3965753C5180}"/>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DAE6D1F-6383-92DF-1606-9DE95CD6B192}"/>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693FD76E-4ACA-C292-461E-BB73DA58710C}"/>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E77AE6BF-9250-E56F-CFBF-AD33B328DD2B}"/>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36E55288-66FA-94D6-8A4A-1A32783F7B0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FD7F677-071A-2095-C08A-2D8A9C75D14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2618513-E438-561D-59FA-6F344F2ABA91}"/>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8FD709EF-9364-ABF5-621F-2C4298168F0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pic>
        <p:nvPicPr>
          <p:cNvPr id="4098" name="Picture 2">
            <a:extLst>
              <a:ext uri="{FF2B5EF4-FFF2-40B4-BE49-F238E27FC236}">
                <a16:creationId xmlns:a16="http://schemas.microsoft.com/office/drawing/2014/main" id="{413F86D4-FE77-3A59-9972-CA84F775DB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2" y="2340994"/>
            <a:ext cx="7800735" cy="29149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58C009-1C41-DD46-8B84-077E53C3E4A6}"/>
              </a:ext>
            </a:extLst>
          </p:cNvPr>
          <p:cNvSpPr txBox="1"/>
          <p:nvPr/>
        </p:nvSpPr>
        <p:spPr>
          <a:xfrm>
            <a:off x="1598957" y="5199038"/>
            <a:ext cx="10397612" cy="400110"/>
          </a:xfrm>
          <a:prstGeom prst="rect">
            <a:avLst/>
          </a:prstGeom>
          <a:noFill/>
        </p:spPr>
        <p:txBody>
          <a:bodyPr wrap="square">
            <a:spAutoFit/>
          </a:bodyPr>
          <a:lstStyle/>
          <a:p>
            <a:r>
              <a:rPr lang="en-US" sz="2000" b="1" i="1" u="none" strike="noStrike" dirty="0" err="1">
                <a:solidFill>
                  <a:srgbClr val="000000"/>
                </a:solidFill>
                <a:effectLst/>
                <a:latin typeface="Times New Roman" panose="02020603050405020304" pitchFamily="18" charset="0"/>
              </a:rPr>
              <a:t>Hình</a:t>
            </a:r>
            <a:r>
              <a:rPr lang="en-US" sz="2000" b="1" i="1" u="none" strike="noStrike" dirty="0">
                <a:solidFill>
                  <a:srgbClr val="000000"/>
                </a:solidFill>
                <a:effectLst/>
                <a:latin typeface="Times New Roman" panose="02020603050405020304" pitchFamily="18" charset="0"/>
              </a:rPr>
              <a:t> 2:  </a:t>
            </a:r>
            <a:r>
              <a:rPr lang="en-US" sz="2000" b="1" i="1" u="none" strike="noStrike" dirty="0" err="1">
                <a:solidFill>
                  <a:srgbClr val="000000"/>
                </a:solidFill>
                <a:effectLst/>
                <a:latin typeface="Times New Roman" panose="02020603050405020304" pitchFamily="18" charset="0"/>
              </a:rPr>
              <a:t>Mô</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tả</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về</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cấu</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trúc</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đề</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xuất</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của</a:t>
            </a:r>
            <a:r>
              <a:rPr lang="en-US" sz="2000" b="1" i="1" u="none" strike="noStrike" dirty="0">
                <a:solidFill>
                  <a:srgbClr val="000000"/>
                </a:solidFill>
                <a:effectLst/>
                <a:latin typeface="Times New Roman" panose="02020603050405020304" pitchFamily="18" charset="0"/>
              </a:rPr>
              <a:t> module </a:t>
            </a:r>
            <a:r>
              <a:rPr lang="en-US" sz="2000" b="1" i="1" u="none" strike="noStrike" dirty="0" err="1">
                <a:solidFill>
                  <a:srgbClr val="000000"/>
                </a:solidFill>
                <a:effectLst/>
                <a:latin typeface="Times New Roman" panose="02020603050405020304" pitchFamily="18" charset="0"/>
              </a:rPr>
              <a:t>tính</a:t>
            </a:r>
            <a:r>
              <a:rPr lang="en-US" sz="2000" b="1" i="1" u="none" strike="noStrike" dirty="0">
                <a:solidFill>
                  <a:srgbClr val="000000"/>
                </a:solidFill>
                <a:effectLst/>
                <a:latin typeface="Times New Roman" panose="02020603050405020304" pitchFamily="18" charset="0"/>
              </a:rPr>
              <a:t> </a:t>
            </a:r>
            <a:r>
              <a:rPr lang="en-US" sz="2000" b="1" i="1" u="none" strike="noStrike" dirty="0" err="1">
                <a:solidFill>
                  <a:srgbClr val="000000"/>
                </a:solidFill>
                <a:effectLst/>
                <a:latin typeface="Times New Roman" panose="02020603050405020304" pitchFamily="18" charset="0"/>
              </a:rPr>
              <a:t>toán</a:t>
            </a:r>
            <a:endParaRPr lang="en-US" sz="2000" dirty="0"/>
          </a:p>
        </p:txBody>
      </p:sp>
      <p:sp>
        <p:nvSpPr>
          <p:cNvPr id="9" name="TextBox 8">
            <a:extLst>
              <a:ext uri="{FF2B5EF4-FFF2-40B4-BE49-F238E27FC236}">
                <a16:creationId xmlns:a16="http://schemas.microsoft.com/office/drawing/2014/main" id="{5AA0DE39-AE28-7D96-9092-EC6E541C525E}"/>
              </a:ext>
            </a:extLst>
          </p:cNvPr>
          <p:cNvSpPr txBox="1"/>
          <p:nvPr/>
        </p:nvSpPr>
        <p:spPr>
          <a:xfrm>
            <a:off x="463997" y="1366916"/>
            <a:ext cx="9594403" cy="641153"/>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2.1.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tính</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toán</a:t>
            </a:r>
            <a:endParaRPr lang="en-US" sz="3600" dirty="0">
              <a:latin typeface="montserrat" panose="00000500000000000000" pitchFamily="2" charset="0"/>
            </a:endParaRPr>
          </a:p>
        </p:txBody>
      </p:sp>
      <p:sp>
        <p:nvSpPr>
          <p:cNvPr id="3" name="TextBox 2">
            <a:extLst>
              <a:ext uri="{FF2B5EF4-FFF2-40B4-BE49-F238E27FC236}">
                <a16:creationId xmlns:a16="http://schemas.microsoft.com/office/drawing/2014/main" id="{1AF640E1-78E3-5A4C-9E3C-F8BB36F62F73}"/>
              </a:ext>
            </a:extLst>
          </p:cNvPr>
          <p:cNvSpPr txBox="1"/>
          <p:nvPr/>
        </p:nvSpPr>
        <p:spPr>
          <a:xfrm>
            <a:off x="8760193" y="2308640"/>
            <a:ext cx="8266808" cy="6740307"/>
          </a:xfrm>
          <a:prstGeom prst="rect">
            <a:avLst/>
          </a:prstGeom>
          <a:noFill/>
        </p:spPr>
        <p:txBody>
          <a:bodyPr wrap="square">
            <a:spAutoFit/>
          </a:bodyPr>
          <a:lstStyle/>
          <a:p>
            <a:pPr marL="457200" algn="l"/>
            <a:r>
              <a:rPr lang="vi-VN" sz="2400" b="1" i="1" u="none" strike="noStrike" dirty="0">
                <a:solidFill>
                  <a:srgbClr val="000000"/>
                </a:solidFill>
                <a:effectLst/>
                <a:latin typeface="montserrat" panose="00000500000000000000" pitchFamily="2" charset="0"/>
              </a:rPr>
              <a:t>Tiền xử lý (Preprocessing) và Phát hiện đối tượng (Object Detection)</a:t>
            </a:r>
            <a:endParaRPr lang="en-US" sz="2400" b="1" i="1" u="none" strike="noStrike" dirty="0">
              <a:solidFill>
                <a:srgbClr val="000000"/>
              </a:solidFill>
              <a:effectLst/>
              <a:latin typeface="montserrat" panose="00000500000000000000" pitchFamily="2" charset="0"/>
            </a:endParaRPr>
          </a:p>
          <a:p>
            <a:pPr marL="457200" algn="l"/>
            <a:endParaRPr lang="vi-VN" sz="2400" b="0" i="0" dirty="0">
              <a:solidFill>
                <a:srgbClr val="000000"/>
              </a:solidFill>
              <a:effectLst/>
              <a:latin typeface="montserrat" panose="00000500000000000000" pitchFamily="2" charset="0"/>
            </a:endParaRPr>
          </a:p>
          <a:p>
            <a:pPr algn="l"/>
            <a:r>
              <a:rPr lang="vi-VN" sz="2400" b="0" i="0" u="none" strike="noStrike" dirty="0">
                <a:solidFill>
                  <a:srgbClr val="000000"/>
                </a:solidFill>
                <a:effectLst/>
                <a:latin typeface="montserrat" panose="00000500000000000000" pitchFamily="2" charset="0"/>
              </a:rPr>
              <a:t>Quy trình tiền xử lý sử dụng phương pháp phát hiện đường viền (contour detection) để xác định và cắt bỏ các vùng không chứa thông tin quan trọng, chỉ giữ lại các khu vực có đặc trưng cần thiết. Phương pháp này giúp đơn giản hóa hình ảnh và làm nổi bật các đặc trưng quan trọng trước khi thực hiện phát hiện đối tượng.</a:t>
            </a:r>
            <a:endParaRPr lang="vi-VN" sz="2400" b="0" i="0" dirty="0">
              <a:solidFill>
                <a:srgbClr val="000000"/>
              </a:solidFill>
              <a:effectLst/>
              <a:latin typeface="montserrat" panose="00000500000000000000" pitchFamily="2" charset="0"/>
            </a:endParaRPr>
          </a:p>
          <a:p>
            <a:pPr algn="l"/>
            <a:r>
              <a:rPr lang="vi-VN" sz="2400" b="0" i="0" u="none" strike="noStrike" dirty="0">
                <a:solidFill>
                  <a:srgbClr val="000000"/>
                </a:solidFill>
                <a:effectLst/>
                <a:latin typeface="montserrat" panose="00000500000000000000" pitchFamily="2" charset="0"/>
              </a:rPr>
              <a:t>Trong bước phát hiện đối tượng, mô hình YOLO (You Only Look Once) được áp dụng để phân loại và định vị các đối tượng trên canvas, bao gồm ba nhóm chính: hình học, công thức số, và văn bản. Mô hình được huấn luyện dựa trên nhãn cụ thể cho từng loại đối tượng, giúp tập trung xử lý vào các vùng quan trọng, cải thiện hiệu suất và độ chính xác của hệ thống.</a:t>
            </a:r>
            <a:endParaRPr lang="vi-VN" sz="2400" b="0" i="0"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1065258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6567CF1-DB51-0F27-DB38-98CA606F869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F043F553-DFD7-A525-D5B9-0DC455376C40}"/>
              </a:ext>
            </a:extLst>
          </p:cNvPr>
          <p:cNvGrpSpPr/>
          <p:nvPr/>
        </p:nvGrpSpPr>
        <p:grpSpPr>
          <a:xfrm>
            <a:off x="632662" y="1675389"/>
            <a:ext cx="17399292" cy="7735894"/>
            <a:chOff x="0" y="0"/>
            <a:chExt cx="1597707" cy="705877"/>
          </a:xfrm>
        </p:grpSpPr>
        <p:sp>
          <p:nvSpPr>
            <p:cNvPr id="30" name="Freeform 30">
              <a:extLst>
                <a:ext uri="{FF2B5EF4-FFF2-40B4-BE49-F238E27FC236}">
                  <a16:creationId xmlns:a16="http://schemas.microsoft.com/office/drawing/2014/main" id="{1F026E48-1DBD-58AE-E08E-176E0B6D100B}"/>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27BBCF8-C3B9-DF12-BCDC-82EA54C1DECA}"/>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46036749-797C-DE20-CEED-4105DC9D1BFD}"/>
              </a:ext>
            </a:extLst>
          </p:cNvPr>
          <p:cNvGrpSpPr/>
          <p:nvPr/>
        </p:nvGrpSpPr>
        <p:grpSpPr>
          <a:xfrm>
            <a:off x="428618" y="1479677"/>
            <a:ext cx="17398106" cy="7672351"/>
            <a:chOff x="0" y="0"/>
            <a:chExt cx="1597707" cy="696232"/>
          </a:xfrm>
        </p:grpSpPr>
        <p:sp>
          <p:nvSpPr>
            <p:cNvPr id="33" name="Freeform 33">
              <a:extLst>
                <a:ext uri="{FF2B5EF4-FFF2-40B4-BE49-F238E27FC236}">
                  <a16:creationId xmlns:a16="http://schemas.microsoft.com/office/drawing/2014/main" id="{8C32DEF8-7C20-2662-151B-502EAF5E3897}"/>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DAC906A5-B119-5D8B-4280-9D0C88E92A08}"/>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5F5E6DB-A3DE-D280-311C-4BD39E47B7AA}"/>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9466F962-F125-6FE9-5055-7C7FBA226C82}"/>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F60C866A-DB0F-8C80-1E91-57AF059B4F50}"/>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5D913AF-BF77-AC29-D323-D26D10209C5A}"/>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D69D4766-722B-A2B4-2DB2-E24549BE45D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0EBBFFA-B1E2-3690-3C4D-3B62A5EEC78A}"/>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5E11FFE-E16B-FD3B-5203-3F2F7685E7A4}"/>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21518900-7D8D-F164-5F0A-E1B5BB7ADE2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EE9A0CF-F0E7-D796-414F-F7E7478DFEF9}"/>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1AD88A3A-7FBD-9E97-3764-8167EC5B0DC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492E000-EFA9-D321-ADD6-EF9B9D8A18D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F082330-3E2B-1091-2ED3-ED97695D0A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EF416F83-D5CF-F398-91E3-F1A74F0986AE}"/>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0E108BE-9728-ADC2-9A68-3FA6DC7B967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A94DD14-EDD4-8CBC-C726-B5AAD28E8CF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6B35B84-FED8-FFAE-2E80-A2C2F0A64722}"/>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1B71DF8-077B-B4E6-413E-3C785BF33DC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DB49FEE-7056-0B53-2B7B-7BCAE5414C06}"/>
              </a:ext>
            </a:extLst>
          </p:cNvPr>
          <p:cNvSpPr/>
          <p:nvPr/>
        </p:nvSpPr>
        <p:spPr>
          <a:xfrm>
            <a:off x="439504" y="725420"/>
            <a:ext cx="1036904" cy="103690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31CC8B1-B45D-EED8-053F-86B45E1C5318}"/>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66ED68D-1B2F-A13B-636C-7B8996C91A71}"/>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56548FF1-890F-8591-187F-9D932137658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8C984C09-90F5-F306-14B0-66B958C605C9}"/>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F4F223A2-2138-8F3B-489C-0D363A231129}"/>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7F9D832B-2A75-D47B-4726-704DF4CF0A45}"/>
              </a:ext>
            </a:extLst>
          </p:cNvPr>
          <p:cNvSpPr txBox="1"/>
          <p:nvPr/>
        </p:nvSpPr>
        <p:spPr>
          <a:xfrm>
            <a:off x="-9997622" y="1190967"/>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4B7D468F-5C71-0470-3D4D-18BA96BE0C4F}"/>
              </a:ext>
            </a:extLst>
          </p:cNvPr>
          <p:cNvSpPr txBox="1"/>
          <p:nvPr/>
        </p:nvSpPr>
        <p:spPr>
          <a:xfrm>
            <a:off x="18515109" y="2061381"/>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5" name="TextBox 85">
            <a:extLst>
              <a:ext uri="{FF2B5EF4-FFF2-40B4-BE49-F238E27FC236}">
                <a16:creationId xmlns:a16="http://schemas.microsoft.com/office/drawing/2014/main" id="{4BCFD151-FEBD-EB1C-EF1B-BC61B0BFF79B}"/>
              </a:ext>
            </a:extLst>
          </p:cNvPr>
          <p:cNvSpPr txBox="1"/>
          <p:nvPr/>
        </p:nvSpPr>
        <p:spPr>
          <a:xfrm>
            <a:off x="10984768" y="-698194"/>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Giới</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thiệu</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Tree>
    <p:extLst>
      <p:ext uri="{BB962C8B-B14F-4D97-AF65-F5344CB8AC3E}">
        <p14:creationId xmlns:p14="http://schemas.microsoft.com/office/powerpoint/2010/main" val="23729195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0913B01F-3288-8BB3-BCCA-354C0AA0623B}"/>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06918B09-3FFB-D6AD-E6C9-3093E1D4592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A784613-61DC-C174-8966-AC52DEEC141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FD79262B-2C54-C0D7-0005-C1323277BEEE}"/>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80AB75E-6D1B-542B-3114-ACC8E22D3B4E}"/>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A9309731-3A21-9E32-BB38-080F3FB5B9B0}"/>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53DD0E7A-460A-422A-65CC-330063A8E5A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C3803B2-ED1E-3E74-EF2D-75047419003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FC0B3C1F-5216-6A47-8287-1F60A1058779}"/>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8A00195-4399-ECB0-546B-54B8E720C2BE}"/>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5E25E30-71A7-EC7D-58EA-DC39C361B3F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A4DD2DCF-E8E6-6337-90EA-B19566426D6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C7E69A75-01DB-4589-6BD8-7EE8994F3CA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A12890F-1FE3-E827-75CA-3820D4C6471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3B400A3-320D-8C6F-28CC-D1F274D6257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9A9EC1C-060A-4473-68A2-07C54755253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750A129-3CEC-7710-F5A4-CA168587B36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58E23D56-1078-66C8-3DA6-6A3CD8718B3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F522F86-5DC7-AF18-BC08-AC976424E98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8DF97116-B69A-D891-BAC9-692E39CEF38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F2E713B-6327-0750-4E8A-E2E345D5A0A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F9033E1-05ED-E061-098B-AEF07ACE0A72}"/>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763EA0E6-F5C1-DF58-A26F-75668059473E}"/>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D60C7F7-A49B-CE66-20A8-D66692F142E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A8D203EB-C7A4-1ACB-A3E4-C08C809DDC4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ED976A0C-F15F-BFD4-CEED-4BE9566A4006}"/>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8A05A78-9197-0535-B7AF-9C3BE1C6444C}"/>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F1FCC52-BC37-DE70-9489-E603A52E9D1C}"/>
              </a:ext>
            </a:extLst>
          </p:cNvPr>
          <p:cNvSpPr txBox="1"/>
          <p:nvPr/>
        </p:nvSpPr>
        <p:spPr>
          <a:xfrm>
            <a:off x="4353655" y="8728966"/>
            <a:ext cx="10397612" cy="646331"/>
          </a:xfrm>
          <a:prstGeom prst="rect">
            <a:avLst/>
          </a:prstGeom>
          <a:noFill/>
        </p:spPr>
        <p:txBody>
          <a:bodyPr wrap="square">
            <a:spAutoFit/>
          </a:bodyPr>
          <a:lstStyle/>
          <a:p>
            <a:r>
              <a:rPr lang="en-US" sz="3600" b="1" i="1" u="none" strike="noStrike" dirty="0" err="1">
                <a:solidFill>
                  <a:srgbClr val="000000"/>
                </a:solidFill>
                <a:effectLst/>
                <a:latin typeface="Times New Roman" panose="02020603050405020304" pitchFamily="18" charset="0"/>
              </a:rPr>
              <a:t>Bảng</a:t>
            </a:r>
            <a:r>
              <a:rPr lang="en-US" sz="3600" b="1" i="1" u="none" strike="noStrike" dirty="0">
                <a:solidFill>
                  <a:srgbClr val="000000"/>
                </a:solidFill>
                <a:effectLst/>
                <a:latin typeface="Times New Roman" panose="02020603050405020304" pitchFamily="18" charset="0"/>
              </a:rPr>
              <a:t> 1: </a:t>
            </a:r>
            <a:r>
              <a:rPr lang="en-US" sz="3600" b="1" i="1" u="none" strike="noStrike" dirty="0" err="1">
                <a:solidFill>
                  <a:srgbClr val="000000"/>
                </a:solidFill>
                <a:effectLst/>
                <a:latin typeface="Times New Roman" panose="02020603050405020304" pitchFamily="18" charset="0"/>
              </a:rPr>
              <a:t>Cách</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nhận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diện</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và</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xử</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lý</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các</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kiểu</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dữ</a:t>
            </a:r>
            <a:r>
              <a:rPr lang="en-US" sz="3600" b="1" i="1" u="none" strike="noStrike" dirty="0">
                <a:solidFill>
                  <a:srgbClr val="000000"/>
                </a:solidFill>
                <a:effectLst/>
                <a:latin typeface="Times New Roman" panose="02020603050405020304" pitchFamily="18" charset="0"/>
              </a:rPr>
              <a:t> </a:t>
            </a:r>
            <a:r>
              <a:rPr lang="en-US" sz="3600" b="1" i="1" u="none" strike="noStrike" dirty="0" err="1">
                <a:solidFill>
                  <a:srgbClr val="000000"/>
                </a:solidFill>
                <a:effectLst/>
                <a:latin typeface="Times New Roman" panose="02020603050405020304" pitchFamily="18" charset="0"/>
              </a:rPr>
              <a:t>liệu</a:t>
            </a:r>
            <a:endParaRPr lang="en-US" sz="4800" dirty="0"/>
          </a:p>
        </p:txBody>
      </p:sp>
      <p:pic>
        <p:nvPicPr>
          <p:cNvPr id="9" name="Picture 8">
            <a:extLst>
              <a:ext uri="{FF2B5EF4-FFF2-40B4-BE49-F238E27FC236}">
                <a16:creationId xmlns:a16="http://schemas.microsoft.com/office/drawing/2014/main" id="{081863AA-1197-FD75-EDDF-D5135C0C7F2D}"/>
              </a:ext>
            </a:extLst>
          </p:cNvPr>
          <p:cNvPicPr>
            <a:picLocks noChangeAspect="1"/>
          </p:cNvPicPr>
          <p:nvPr/>
        </p:nvPicPr>
        <p:blipFill>
          <a:blip r:embed="rId6"/>
          <a:stretch>
            <a:fillRect/>
          </a:stretch>
        </p:blipFill>
        <p:spPr>
          <a:xfrm>
            <a:off x="1627117" y="2009073"/>
            <a:ext cx="15115392" cy="6850213"/>
          </a:xfrm>
          <a:prstGeom prst="rect">
            <a:avLst/>
          </a:prstGeom>
        </p:spPr>
      </p:pic>
      <p:sp>
        <p:nvSpPr>
          <p:cNvPr id="10" name="TextBox 9">
            <a:extLst>
              <a:ext uri="{FF2B5EF4-FFF2-40B4-BE49-F238E27FC236}">
                <a16:creationId xmlns:a16="http://schemas.microsoft.com/office/drawing/2014/main" id="{038F19E1-5504-C43C-7AB3-DA77059354AD}"/>
              </a:ext>
            </a:extLst>
          </p:cNvPr>
          <p:cNvSpPr txBox="1"/>
          <p:nvPr/>
        </p:nvSpPr>
        <p:spPr>
          <a:xfrm>
            <a:off x="463997" y="1366916"/>
            <a:ext cx="9594403" cy="641153"/>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2.1.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tính</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toán</a:t>
            </a:r>
            <a:endParaRPr lang="en-US" sz="3600" dirty="0">
              <a:latin typeface="montserrat" panose="00000500000000000000" pitchFamily="2" charset="0"/>
            </a:endParaRPr>
          </a:p>
        </p:txBody>
      </p:sp>
    </p:spTree>
    <p:extLst>
      <p:ext uri="{BB962C8B-B14F-4D97-AF65-F5344CB8AC3E}">
        <p14:creationId xmlns:p14="http://schemas.microsoft.com/office/powerpoint/2010/main" val="1699316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6CE8A58-8C56-8672-A818-142F07E1EF4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FE641A2-981C-2C92-FA3C-4DE34398AB4D}"/>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D5CCE02-63BB-8BA0-4BE2-8A461A4F684D}"/>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5711B6F-BF0C-A282-7171-9EA0CC88EEB4}"/>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797C58B-25D2-2D31-7011-F63863FFA53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A637E33-85A9-E213-8E92-8D908091CA8A}"/>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D3E78EC-8801-B69F-823E-BD732E8EC8E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0F1611CB-B701-43E9-8902-FBF0B52B636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E1DA833-C01F-A208-6BF5-44A330DBF3B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808479F3-6C39-1358-3117-B41948F4E8E0}"/>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10A1002-1449-2479-BAB2-BB85E8DE743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17FEDEEF-22F6-83EE-4807-5B7D23C99537}"/>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C229F773-32C9-E285-1D0A-88A5B928393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A72A9CC9-7A4C-44DC-8041-10AC427B8D9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B187A66-5B84-1C52-0C30-10BD0B58E0C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FC3D69E5-E4F5-5E44-8DD0-C70DF8F494B4}"/>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C6CFFB7-E0DF-5CFF-34DF-D8410993FE4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D1F61C92-727A-690C-4CD8-68DB118A62CF}"/>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982B05F0-3999-AB0E-BCC7-B2D323D55860}"/>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692D2F7-2487-0212-0AC9-3C5ECA141798}"/>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59A10C3-9CFC-8978-CF84-3D3D45F5B353}"/>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303F2888-9705-FA02-4CA4-D8D406A7BCC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5EFACE2C-D04C-5978-A370-54500B0A709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A47A253-B8BE-1FDF-A096-50FB738CDE9D}"/>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4BE13065-4313-FA84-EA1D-0ED16A647C0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4B227D5A-B2F5-26A0-E5C0-17C715FEEF20}"/>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B844620-A51F-029E-EB3F-D8F2208B593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0DC865D-A510-9C92-61D1-CC877DE3D9CE}"/>
              </a:ext>
            </a:extLst>
          </p:cNvPr>
          <p:cNvSpPr txBox="1"/>
          <p:nvPr/>
        </p:nvSpPr>
        <p:spPr>
          <a:xfrm>
            <a:off x="4653918" y="8727787"/>
            <a:ext cx="10397612" cy="646331"/>
          </a:xfrm>
          <a:prstGeom prst="rect">
            <a:avLst/>
          </a:prstGeom>
          <a:noFill/>
        </p:spPr>
        <p:txBody>
          <a:bodyPr wrap="square">
            <a:spAutoFit/>
          </a:bodyPr>
          <a:lstStyle/>
          <a:p>
            <a:r>
              <a:rPr lang="vi-VN" sz="3600" b="1" i="1" u="none" strike="noStrike" dirty="0">
                <a:solidFill>
                  <a:srgbClr val="000000"/>
                </a:solidFill>
                <a:effectLst/>
                <a:latin typeface="Times New Roman" panose="02020603050405020304" pitchFamily="18" charset="0"/>
              </a:rPr>
              <a:t>Hình 2: Mô tả về module xử lý đa phương tiện</a:t>
            </a:r>
            <a:endParaRPr lang="en-US" sz="8000" dirty="0"/>
          </a:p>
        </p:txBody>
      </p:sp>
      <p:pic>
        <p:nvPicPr>
          <p:cNvPr id="5122" name="Picture 2">
            <a:extLst>
              <a:ext uri="{FF2B5EF4-FFF2-40B4-BE49-F238E27FC236}">
                <a16:creationId xmlns:a16="http://schemas.microsoft.com/office/drawing/2014/main" id="{E071F27B-0F70-EF64-06D6-E452734FDD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1312" y="2123885"/>
            <a:ext cx="9592715" cy="64932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25CF558-2EB2-08E5-1D10-D41E598EE45E}"/>
              </a:ext>
            </a:extLst>
          </p:cNvPr>
          <p:cNvSpPr txBox="1"/>
          <p:nvPr/>
        </p:nvSpPr>
        <p:spPr>
          <a:xfrm>
            <a:off x="463997" y="1366916"/>
            <a:ext cx="14587533"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2.2.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xử</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lý</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ngôn</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ngữ</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đa</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phương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tiện</a:t>
            </a:r>
            <a:endParaRPr lang="en-US" sz="3600" dirty="0">
              <a:latin typeface="montserrat" panose="00000500000000000000" pitchFamily="2" charset="0"/>
            </a:endParaRPr>
          </a:p>
        </p:txBody>
      </p:sp>
    </p:spTree>
    <p:extLst>
      <p:ext uri="{BB962C8B-B14F-4D97-AF65-F5344CB8AC3E}">
        <p14:creationId xmlns:p14="http://schemas.microsoft.com/office/powerpoint/2010/main" val="131179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21C30BF-8FF6-5198-FF44-4F58D5085CA6}"/>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33FCE193-4A3E-2E92-7085-6329E507BA55}"/>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0D147E0C-2A64-BA81-AB0A-3A128E75E8C2}"/>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72EB9CD-43EA-A628-CAAC-47FC29FCCD09}"/>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80A65893-9C1B-7B88-8708-DF1FE06C80AC}"/>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7A7FA60A-F555-9953-CB2B-17E4D47B146E}"/>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CDCCF09F-2E5A-D555-005D-C8778029720B}"/>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E0A63098-E75F-C55E-3394-B23EC7C5785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7616551-AC16-71A6-AC22-6E41AE17376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BA77600A-59AC-7158-47FB-22D866C4055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22BFBD3-BA8F-BC07-C04E-680CDD87B96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C237136-6761-2D4B-9B26-73B5D672777A}"/>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6E0A6969-9E57-194E-77EB-1BAF5D761EC5}"/>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B8A9F28-B409-C682-E71C-8721506A06C0}"/>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A700044-10FC-E0A3-7C2F-DFA20CD59BD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CAD2D3EA-4B1F-DFDB-63F8-DD84E6A779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9661AF6E-2AC7-8E97-289F-3408111AA72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A0D843BA-16F9-F2D0-2219-8E706D9BC0BA}"/>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9D39943-E5BB-723B-505A-2DE4FCF3A035}"/>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524479A2-3CA9-8D68-E8D3-B715014DEE54}"/>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51E8F02-E8E1-4918-EE10-B5A7767258C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BAD52423-32A9-9BB7-404F-86A765F3EA91}"/>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05AE934D-2B1F-E7DC-68E6-B436F34A10AE}"/>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191A7A3-7D85-BC7D-EDED-124F9796B0D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22F4E0E6-D5FB-8A04-D63B-A83D8B67130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91600A5-CCD8-9339-8127-0146841642C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E21EB720-3F16-3140-75CD-F5634E33268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3C06E20-5DEF-2EBA-CD1C-42589870F9ED}"/>
              </a:ext>
            </a:extLst>
          </p:cNvPr>
          <p:cNvSpPr txBox="1"/>
          <p:nvPr/>
        </p:nvSpPr>
        <p:spPr>
          <a:xfrm>
            <a:off x="1143000" y="6681247"/>
            <a:ext cx="10397612" cy="461665"/>
          </a:xfrm>
          <a:prstGeom prst="rect">
            <a:avLst/>
          </a:prstGeom>
          <a:noFill/>
        </p:spPr>
        <p:txBody>
          <a:bodyPr wrap="square">
            <a:spAutoFit/>
          </a:bodyPr>
          <a:lstStyle/>
          <a:p>
            <a:r>
              <a:rPr lang="vi-VN" sz="2400" b="1" i="1" u="none" strike="noStrike" dirty="0">
                <a:solidFill>
                  <a:srgbClr val="000000"/>
                </a:solidFill>
                <a:effectLst/>
                <a:latin typeface="Times New Roman" panose="02020603050405020304" pitchFamily="18" charset="0"/>
              </a:rPr>
              <a:t>Hình 2: Mô tả về module xử lý đa phương tiện</a:t>
            </a:r>
            <a:endParaRPr lang="en-US" sz="6000" dirty="0"/>
          </a:p>
        </p:txBody>
      </p:sp>
      <p:pic>
        <p:nvPicPr>
          <p:cNvPr id="5122" name="Picture 2">
            <a:extLst>
              <a:ext uri="{FF2B5EF4-FFF2-40B4-BE49-F238E27FC236}">
                <a16:creationId xmlns:a16="http://schemas.microsoft.com/office/drawing/2014/main" id="{4DC6199D-D877-20CC-9E51-014A1780743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117" y="2045307"/>
            <a:ext cx="6603375" cy="44697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1D33F67-233A-1A3D-3085-1BE8D0B915D5}"/>
              </a:ext>
            </a:extLst>
          </p:cNvPr>
          <p:cNvSpPr txBox="1"/>
          <p:nvPr/>
        </p:nvSpPr>
        <p:spPr>
          <a:xfrm>
            <a:off x="463997" y="1366916"/>
            <a:ext cx="14587533"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2.2. </a:t>
            </a:r>
            <a:r>
              <a:rPr lang="en-US" sz="3600" b="1" i="0" u="none" strike="noStrike" dirty="0" err="1">
                <a:solidFill>
                  <a:srgbClr val="000000"/>
                </a:solidFill>
                <a:effectLst/>
                <a:latin typeface="montserrat" panose="00000500000000000000" pitchFamily="2" charset="0"/>
              </a:rPr>
              <a:t>Thiết</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kế</a:t>
            </a:r>
            <a:r>
              <a:rPr lang="en-US" sz="3600" b="1" i="0" u="none" strike="noStrike" dirty="0">
                <a:solidFill>
                  <a:srgbClr val="000000"/>
                </a:solidFill>
                <a:effectLst/>
                <a:latin typeface="montserrat" panose="00000500000000000000" pitchFamily="2" charset="0"/>
              </a:rPr>
              <a:t> module </a:t>
            </a:r>
            <a:r>
              <a:rPr lang="en-US" sz="3600" b="1" i="0" u="none" strike="noStrike" dirty="0" err="1">
                <a:solidFill>
                  <a:srgbClr val="000000"/>
                </a:solidFill>
                <a:effectLst/>
                <a:latin typeface="montserrat" panose="00000500000000000000" pitchFamily="2" charset="0"/>
              </a:rPr>
              <a:t>xử</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lý</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ngôn</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ngữ</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đa</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phương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tiện</a:t>
            </a:r>
            <a:endParaRPr lang="en-US" sz="3600" dirty="0">
              <a:latin typeface="montserrat" panose="00000500000000000000" pitchFamily="2" charset="0"/>
            </a:endParaRPr>
          </a:p>
        </p:txBody>
      </p:sp>
      <p:sp>
        <p:nvSpPr>
          <p:cNvPr id="8" name="TextBox 7">
            <a:extLst>
              <a:ext uri="{FF2B5EF4-FFF2-40B4-BE49-F238E27FC236}">
                <a16:creationId xmlns:a16="http://schemas.microsoft.com/office/drawing/2014/main" id="{EE8852DF-A63B-22F8-50DB-489A726759E1}"/>
              </a:ext>
            </a:extLst>
          </p:cNvPr>
          <p:cNvSpPr txBox="1"/>
          <p:nvPr/>
        </p:nvSpPr>
        <p:spPr>
          <a:xfrm>
            <a:off x="7905305" y="2448327"/>
            <a:ext cx="9008286" cy="6740307"/>
          </a:xfrm>
          <a:prstGeom prst="rect">
            <a:avLst/>
          </a:prstGeom>
          <a:noFill/>
        </p:spPr>
        <p:txBody>
          <a:bodyPr wrap="square">
            <a:spAutoFit/>
          </a:bodyPr>
          <a:lstStyle/>
          <a:p>
            <a:pPr indent="457200" algn="l"/>
            <a:r>
              <a:rPr lang="vi-VN" sz="2400" b="0" i="0" dirty="0">
                <a:solidFill>
                  <a:srgbClr val="000000"/>
                </a:solidFill>
                <a:effectLst/>
                <a:latin typeface="montserrat" panose="00000500000000000000" pitchFamily="2" charset="0"/>
              </a:rPr>
              <a:t>Trong bước này, module này sẽ giúp chúng ta có thể đối thoại với nội dung trong canvas cũng như là về các kiến thức liên quan. Hệ thống xử lý ngôn ngữ tự nhiên đa phương tiện bao gồm các bước chính: đầu vào âm thanh được xử lý qua module </a:t>
            </a:r>
            <a:r>
              <a:rPr lang="vi-VN" sz="2400" b="1" i="0" dirty="0">
                <a:solidFill>
                  <a:srgbClr val="000000"/>
                </a:solidFill>
                <a:effectLst/>
                <a:latin typeface="montserrat" panose="00000500000000000000" pitchFamily="2" charset="0"/>
              </a:rPr>
              <a:t>Voice Activity Detection</a:t>
            </a:r>
            <a:r>
              <a:rPr lang="vi-VN" sz="2400" b="0" i="0" dirty="0">
                <a:solidFill>
                  <a:srgbClr val="000000"/>
                </a:solidFill>
                <a:effectLst/>
                <a:latin typeface="montserrat" panose="00000500000000000000" pitchFamily="2" charset="0"/>
              </a:rPr>
              <a:t> để phát hiện giọng nói (đảm bảo thành phần này xác định các đoạn âm thanh có chứa giọng nói, loại bỏ khoảng lặng hoặc tiếng ồn không liên quan), sau đó được chuyển đổi từ âm thanh thành văn bản bởi </a:t>
            </a:r>
            <a:r>
              <a:rPr lang="vi-VN" sz="2400" b="1" i="0" dirty="0">
                <a:solidFill>
                  <a:srgbClr val="000000"/>
                </a:solidFill>
                <a:effectLst/>
                <a:latin typeface="montserrat" panose="00000500000000000000" pitchFamily="2" charset="0"/>
              </a:rPr>
              <a:t>ASR Module</a:t>
            </a:r>
            <a:r>
              <a:rPr lang="vi-VN" sz="2400" b="0" i="0" dirty="0">
                <a:solidFill>
                  <a:srgbClr val="000000"/>
                </a:solidFill>
                <a:effectLst/>
                <a:latin typeface="montserrat" panose="00000500000000000000" pitchFamily="2" charset="0"/>
              </a:rPr>
              <a:t> (</a:t>
            </a:r>
            <a:r>
              <a:rPr lang="vi-VN" sz="2400" b="1" i="0" dirty="0">
                <a:solidFill>
                  <a:srgbClr val="040C28"/>
                </a:solidFill>
                <a:effectLst/>
                <a:latin typeface="montserrat" panose="00000500000000000000" pitchFamily="2" charset="0"/>
              </a:rPr>
              <a:t>Automatic Speech Recognition - </a:t>
            </a:r>
            <a:r>
              <a:rPr lang="vi-VN" sz="2400" b="0" i="0" u="none" strike="noStrike" dirty="0">
                <a:solidFill>
                  <a:srgbClr val="000000"/>
                </a:solidFill>
                <a:effectLst/>
                <a:latin typeface="montserrat" panose="00000500000000000000" pitchFamily="2" charset="0"/>
              </a:rPr>
              <a:t>nhận diện giọng nói tự động).</a:t>
            </a:r>
            <a:endParaRPr lang="vi-VN" sz="2400" b="0" i="0" dirty="0">
              <a:solidFill>
                <a:srgbClr val="000000"/>
              </a:solidFill>
              <a:effectLst/>
              <a:latin typeface="montserrat" panose="00000500000000000000" pitchFamily="2" charset="0"/>
            </a:endParaRPr>
          </a:p>
          <a:p>
            <a:pPr indent="457200" algn="l"/>
            <a:r>
              <a:rPr lang="vi-VN" sz="2400" b="0" i="0" dirty="0">
                <a:solidFill>
                  <a:srgbClr val="000000"/>
                </a:solidFill>
                <a:effectLst/>
                <a:latin typeface="montserrat" panose="00000500000000000000" pitchFamily="2" charset="0"/>
              </a:rPr>
              <a:t>Văn bản này được kiểm tra tính hoàn thiện qua một mô hình </a:t>
            </a:r>
            <a:r>
              <a:rPr lang="vi-VN" sz="2400" b="1" i="0" dirty="0">
                <a:solidFill>
                  <a:srgbClr val="000000"/>
                </a:solidFill>
                <a:effectLst/>
                <a:latin typeface="montserrat" panose="00000500000000000000" pitchFamily="2" charset="0"/>
              </a:rPr>
              <a:t>Sentence Completion Detection</a:t>
            </a:r>
            <a:r>
              <a:rPr lang="vi-VN" sz="2400" b="0" i="0" dirty="0">
                <a:solidFill>
                  <a:srgbClr val="000000"/>
                </a:solidFill>
                <a:effectLst/>
                <a:latin typeface="montserrat" panose="00000500000000000000" pitchFamily="2" charset="0"/>
              </a:rPr>
              <a:t> trước khi gửi đến </a:t>
            </a:r>
            <a:r>
              <a:rPr lang="vi-VN" sz="2400" b="1" i="0" dirty="0">
                <a:solidFill>
                  <a:srgbClr val="000000"/>
                </a:solidFill>
                <a:effectLst/>
                <a:latin typeface="montserrat" panose="00000500000000000000" pitchFamily="2" charset="0"/>
              </a:rPr>
              <a:t>MLLM</a:t>
            </a:r>
            <a:r>
              <a:rPr lang="vi-VN" sz="2400" b="0" i="0" dirty="0">
                <a:solidFill>
                  <a:srgbClr val="000000"/>
                </a:solidFill>
                <a:effectLst/>
                <a:latin typeface="montserrat" panose="00000500000000000000" pitchFamily="2" charset="0"/>
              </a:rPr>
              <a:t> (mô hình xử lý ngôn ngữ đa phương tiện), nơi phản hồi được tạo ra. Phản hồi có thể là văn bản hoặc kết hợp với hình ảnh nhận diện từ các khu vực hình học. Cuối cùng, văn bản phản hồi được chuyển thành giọng nói qua </a:t>
            </a:r>
            <a:r>
              <a:rPr lang="vi-VN" sz="2400" b="1" i="0" dirty="0">
                <a:solidFill>
                  <a:srgbClr val="000000"/>
                </a:solidFill>
                <a:effectLst/>
                <a:latin typeface="montserrat" panose="00000500000000000000" pitchFamily="2" charset="0"/>
              </a:rPr>
              <a:t>Text-to-Speech</a:t>
            </a:r>
            <a:r>
              <a:rPr lang="vi-VN" sz="2400" b="0" i="0" dirty="0">
                <a:solidFill>
                  <a:srgbClr val="000000"/>
                </a:solidFill>
                <a:effectLst/>
                <a:latin typeface="montserrat" panose="00000500000000000000" pitchFamily="2" charset="0"/>
              </a:rPr>
              <a:t> để cung cấp đầu ra âm thanh, hoàn thiện luồng xử lý.</a:t>
            </a:r>
          </a:p>
        </p:txBody>
      </p:sp>
    </p:spTree>
    <p:extLst>
      <p:ext uri="{BB962C8B-B14F-4D97-AF65-F5344CB8AC3E}">
        <p14:creationId xmlns:p14="http://schemas.microsoft.com/office/powerpoint/2010/main" val="36584828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DED7AFE-89CB-2982-1BDA-6CD2F7EEE2CE}"/>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223F4E2F-38D7-DD79-1043-AAC1401CBF61}"/>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1A2E9F8-6BB1-242A-BAFA-5FF572A4DF6C}"/>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A84BB79-4917-B226-E22C-964C7FBA87CD}"/>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0C25783-B64A-9F7D-66D0-FDE34BF081E9}"/>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DFC2DDC-BAF0-5796-E9A9-A88A974B644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E177219-1D47-7C7C-1EC2-F5665B89EC1D}"/>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292737A-C622-189D-FAE2-F02D417A9EEC}"/>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B98040B-A619-AF48-3C78-2FC78CF1898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4783947-F0D8-AC6F-B87B-DD53A683CB2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350DA6DB-C02F-9F1C-193F-65AC159F499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CD5D1533-F410-63D8-80BB-8731F59A6244}"/>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13F476B-2D83-B6F8-73A0-DCE91C21942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DC80622-5406-03F9-CEEB-1D46DBD1AA7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75B7076-7274-F69D-8EAF-E9103C4D923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DABF471A-206C-5E5C-2B5D-33CF9FAF728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B7F0C38-AF96-088C-DE59-AA98AA3345F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1259A3D-4F34-A2D8-4444-EEBD90BDF7E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D2D1C0C-04F1-4544-B6C8-DAF920304F98}"/>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E8BEFD8-0C3F-BE2B-472E-6E873F0DE9E1}"/>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C130DE2-C8CA-4875-7D11-074AF50EAB54}"/>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B063165-B259-C20F-3974-1299A3F7B6E6}"/>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D7D14381-18D3-8703-9D62-1A9FCAFBE681}"/>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423BC18-D531-7F4D-6DA4-92E36F6CC65C}"/>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B4B7688C-3C68-5CEA-6077-3F2708FBA3DF}"/>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1B91EFD-9EF7-5EE8-174A-656A806D805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B94DC782-5044-BB92-9049-88224BED9156}"/>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542D9A8-A1E6-DAAE-7FE3-6C5B592A1DFE}"/>
              </a:ext>
            </a:extLst>
          </p:cNvPr>
          <p:cNvSpPr txBox="1"/>
          <p:nvPr/>
        </p:nvSpPr>
        <p:spPr>
          <a:xfrm>
            <a:off x="19583400" y="8581470"/>
            <a:ext cx="10397612" cy="646331"/>
          </a:xfrm>
          <a:prstGeom prst="rect">
            <a:avLst/>
          </a:prstGeom>
          <a:noFill/>
        </p:spPr>
        <p:txBody>
          <a:bodyPr wrap="square">
            <a:spAutoFit/>
          </a:bodyPr>
          <a:lstStyle/>
          <a:p>
            <a:r>
              <a:rPr lang="vi-VN" sz="3600" b="1" i="1" u="none" strike="noStrike" dirty="0">
                <a:solidFill>
                  <a:srgbClr val="000000"/>
                </a:solidFill>
                <a:effectLst/>
                <a:latin typeface="Times New Roman" panose="02020603050405020304" pitchFamily="18" charset="0"/>
              </a:rPr>
              <a:t>Hình 2: Mô tả về module xử lý đa phương tiện</a:t>
            </a:r>
            <a:endParaRPr lang="en-US" sz="8000" dirty="0"/>
          </a:p>
        </p:txBody>
      </p:sp>
      <p:pic>
        <p:nvPicPr>
          <p:cNvPr id="5122" name="Picture 2">
            <a:extLst>
              <a:ext uri="{FF2B5EF4-FFF2-40B4-BE49-F238E27FC236}">
                <a16:creationId xmlns:a16="http://schemas.microsoft.com/office/drawing/2014/main" id="{CE8970BA-79A5-424E-1F12-2E7D1C0BCC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47435" y="1364323"/>
            <a:ext cx="10561750" cy="71491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253554-87D3-0570-85F8-584D0E293BE9}"/>
              </a:ext>
            </a:extLst>
          </p:cNvPr>
          <p:cNvSpPr txBox="1"/>
          <p:nvPr/>
        </p:nvSpPr>
        <p:spPr>
          <a:xfrm>
            <a:off x="1066800" y="1361738"/>
            <a:ext cx="9184465" cy="646331"/>
          </a:xfrm>
          <a:prstGeom prst="rect">
            <a:avLst/>
          </a:prstGeom>
          <a:noFill/>
        </p:spPr>
        <p:txBody>
          <a:bodyPr wrap="square">
            <a:spAutoFit/>
          </a:bodyPr>
          <a:lstStyle/>
          <a:p>
            <a:pPr algn="ctr"/>
            <a:r>
              <a:rPr lang="en-US" sz="3600" b="1" i="0" u="none" strike="noStrike" dirty="0">
                <a:solidFill>
                  <a:srgbClr val="000000"/>
                </a:solidFill>
                <a:effectLst/>
                <a:latin typeface="montserrat" panose="00000500000000000000" pitchFamily="2" charset="0"/>
              </a:rPr>
              <a:t>2.3. </a:t>
            </a:r>
            <a:r>
              <a:rPr lang="en-US" sz="3600" b="1" i="0" u="none" strike="noStrike" dirty="0" err="1">
                <a:solidFill>
                  <a:srgbClr val="000000"/>
                </a:solidFill>
                <a:effectLst/>
                <a:latin typeface="montserrat" panose="00000500000000000000" pitchFamily="2" charset="0"/>
              </a:rPr>
              <a:t>Xây</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dựng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ứng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dụng</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hệ</a:t>
            </a:r>
            <a:r>
              <a:rPr lang="en-US" sz="3600" b="1" i="0" u="none" strike="noStrike" dirty="0">
                <a:solidFill>
                  <a:srgbClr val="000000"/>
                </a:solidFill>
                <a:effectLst/>
                <a:latin typeface="montserrat" panose="00000500000000000000" pitchFamily="2" charset="0"/>
              </a:rPr>
              <a:t> </a:t>
            </a:r>
            <a:r>
              <a:rPr lang="en-US" sz="3600" b="1" i="0" u="none" strike="noStrike" dirty="0" err="1">
                <a:solidFill>
                  <a:srgbClr val="000000"/>
                </a:solidFill>
                <a:effectLst/>
                <a:latin typeface="montserrat" panose="00000500000000000000" pitchFamily="2" charset="0"/>
              </a:rPr>
              <a:t>thống</a:t>
            </a:r>
            <a:endParaRPr lang="en-US" sz="3600" dirty="0">
              <a:latin typeface="montserrat" panose="00000500000000000000" pitchFamily="2" charset="0"/>
            </a:endParaRPr>
          </a:p>
        </p:txBody>
      </p:sp>
      <p:sp>
        <p:nvSpPr>
          <p:cNvPr id="9" name="TextBox 8">
            <a:extLst>
              <a:ext uri="{FF2B5EF4-FFF2-40B4-BE49-F238E27FC236}">
                <a16:creationId xmlns:a16="http://schemas.microsoft.com/office/drawing/2014/main" id="{DC99730E-D0C9-2AB6-D6E7-E6F5481C6F6E}"/>
              </a:ext>
            </a:extLst>
          </p:cNvPr>
          <p:cNvSpPr txBox="1"/>
          <p:nvPr/>
        </p:nvSpPr>
        <p:spPr>
          <a:xfrm>
            <a:off x="2165240" y="2049888"/>
            <a:ext cx="14577269" cy="2062103"/>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Hệ thống sẽ bao gồm các thành phần chính sau: giao diện người dùng (UI) và server để kết nối các module với UI. Giao diện sẽ được xây dựng bằng React kết hợp với HTML5 Canvas, giúp người dùng tương tác trực tiếp với bảng trắng, vẽ và viết các công thức hay bài toán.</a:t>
            </a:r>
            <a:endParaRPr lang="en-US" sz="3200" dirty="0">
              <a:latin typeface="montserrat" panose="00000500000000000000" pitchFamily="2" charset="0"/>
            </a:endParaRPr>
          </a:p>
        </p:txBody>
      </p:sp>
      <p:sp>
        <p:nvSpPr>
          <p:cNvPr id="10" name="TextBox 9">
            <a:extLst>
              <a:ext uri="{FF2B5EF4-FFF2-40B4-BE49-F238E27FC236}">
                <a16:creationId xmlns:a16="http://schemas.microsoft.com/office/drawing/2014/main" id="{6C4ED2C3-BE1E-D787-51D9-5CA487F51849}"/>
              </a:ext>
            </a:extLst>
          </p:cNvPr>
          <p:cNvSpPr txBox="1"/>
          <p:nvPr/>
        </p:nvSpPr>
        <p:spPr>
          <a:xfrm>
            <a:off x="2084447" y="4048356"/>
            <a:ext cx="14577269" cy="3539430"/>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Khi có đầu vào từ người dùng, hệ thống sẽ sử dụng module tính toán và gửi dữ liệu đến thư viện SymPy để thực hiện các phép toán từ công thức hoặc bài toán nhận diện qua viết tay. Đối với module xử lý ngôn ngữ tự nhiên, chúng tôi sẽ áp dụng mô hình GPT-4 của OpenAI để phân tích và hiểu ngữ cảnh của các đối tượng trên canvas, đồng thời tận dụng các API Text to Speech và Speech to Text của FPT AI để thực hiện các tác vụ đối thoại.</a:t>
            </a:r>
            <a:endParaRPr lang="en-US" sz="4800" dirty="0">
              <a:latin typeface="montserrat" panose="00000500000000000000" pitchFamily="2" charset="0"/>
            </a:endParaRPr>
          </a:p>
        </p:txBody>
      </p:sp>
      <p:sp>
        <p:nvSpPr>
          <p:cNvPr id="11" name="TextBox 10">
            <a:extLst>
              <a:ext uri="{FF2B5EF4-FFF2-40B4-BE49-F238E27FC236}">
                <a16:creationId xmlns:a16="http://schemas.microsoft.com/office/drawing/2014/main" id="{5B4C67AA-3EE8-28E9-E034-905C9740DE03}"/>
              </a:ext>
            </a:extLst>
          </p:cNvPr>
          <p:cNvSpPr txBox="1"/>
          <p:nvPr/>
        </p:nvSpPr>
        <p:spPr>
          <a:xfrm>
            <a:off x="2038025" y="7612017"/>
            <a:ext cx="15244676" cy="2062103"/>
          </a:xfrm>
          <a:prstGeom prst="rect">
            <a:avLst/>
          </a:prstGeom>
          <a:noFill/>
        </p:spPr>
        <p:txBody>
          <a:bodyPr wrap="square">
            <a:spAutoFit/>
          </a:bodyPr>
          <a:lstStyle/>
          <a:p>
            <a:r>
              <a:rPr lang="en-US" sz="3200" b="0" i="0" u="none" strike="noStrike" dirty="0">
                <a:solidFill>
                  <a:srgbClr val="000000"/>
                </a:solidFill>
                <a:effectLst/>
                <a:latin typeface="montserrat" panose="00000500000000000000" pitchFamily="2" charset="0"/>
              </a:rPr>
              <a:t>- </a:t>
            </a:r>
            <a:r>
              <a:rPr lang="vi-VN" sz="3200" b="0" i="0" u="none" strike="noStrike" dirty="0">
                <a:solidFill>
                  <a:srgbClr val="000000"/>
                </a:solidFill>
                <a:effectLst/>
                <a:latin typeface="montserrat" panose="00000500000000000000" pitchFamily="2" charset="0"/>
              </a:rPr>
              <a:t>Các module này sẽ giao tiếp qua API RESTful, được triển khai trên nền tảng FastAPI và ExpressJS, đảm bảo tính linh hoạt và dễ mở rộng. Hệ thống sẽ được triển khai trong môi trường Docker, giúp duy trì tính nhất quán và thuận tiện khi triển khai trên nhiều nền tảng khác nhau.</a:t>
            </a:r>
            <a:endParaRPr lang="en-US" sz="7200" dirty="0">
              <a:latin typeface="montserrat" panose="00000500000000000000" pitchFamily="2" charset="0"/>
            </a:endParaRPr>
          </a:p>
        </p:txBody>
      </p:sp>
    </p:spTree>
    <p:extLst>
      <p:ext uri="{BB962C8B-B14F-4D97-AF65-F5344CB8AC3E}">
        <p14:creationId xmlns:p14="http://schemas.microsoft.com/office/powerpoint/2010/main" val="2488068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childTnLst>
                          </p:cTn>
                        </p:par>
                        <p:par>
                          <p:cTn id="13" fill="hold">
                            <p:stCondLst>
                              <p:cond delay="250"/>
                            </p:stCondLst>
                            <p:childTnLst>
                              <p:par>
                                <p:cTn id="14" presetID="10" presetClass="exit" presetSubtype="0" fill="hold" grpId="1" nodeType="afterEffect">
                                  <p:stCondLst>
                                    <p:cond delay="0"/>
                                  </p:stCondLst>
                                  <p:childTnLst>
                                    <p:animEffect transition="out" filter="fade">
                                      <p:cBhvr>
                                        <p:cTn id="15" dur="250"/>
                                        <p:tgtEl>
                                          <p:spTgt spid="9"/>
                                        </p:tgtEl>
                                      </p:cBhvr>
                                    </p:animEffect>
                                    <p:set>
                                      <p:cBhvr>
                                        <p:cTn id="16" dur="1" fill="hold">
                                          <p:stCondLst>
                                            <p:cond delay="24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50"/>
                                        <p:tgtEl>
                                          <p:spTgt spid="11"/>
                                        </p:tgtEl>
                                      </p:cBhvr>
                                    </p:animEffect>
                                  </p:childTnLst>
                                </p:cTn>
                              </p:par>
                            </p:childTnLst>
                          </p:cTn>
                        </p:par>
                        <p:par>
                          <p:cTn id="22" fill="hold">
                            <p:stCondLst>
                              <p:cond delay="250"/>
                            </p:stCondLst>
                            <p:childTnLst>
                              <p:par>
                                <p:cTn id="23" presetID="10" presetClass="exit" presetSubtype="0" fill="hold" grpId="1" nodeType="after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73FC8C5-0775-0EC7-436D-1BF32B6DC5C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4E317C2-1152-2348-998A-E3E286805E45}"/>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DEEBE57-0571-52C7-DB8A-A89CCB832DA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86E3BB8-AF6F-0D4B-AEEB-9E7CF9081BD1}"/>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7B9507B9-C97F-F452-5F59-34F24F3C6787}"/>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481A906C-C63C-6F00-387E-57707F8219A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14DB22A-11DC-CF6E-1FAF-9BEB0AFFB75A}"/>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6DA5C585-9DFB-A683-D9B7-5B29CD043A9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5BDA842A-CFF0-5D25-391A-7CDF5A6FCA9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0CD0A8D5-2026-1AF3-83DC-46D8AF9B81D1}"/>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183BBA8B-C3B7-A741-9634-93F75E8C129E}"/>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E9283C72-CF22-3AEE-A7D2-9F6CB5B6CED2}"/>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DAA55C1-65F3-DF41-6F61-E33ADD34D30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5832F84F-C215-CEC0-695C-9AA7CF7A398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1590439D-071E-4C96-85D9-D1684158EC7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CA5154A-273B-977E-ED7C-54AD2DBAC5F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D1B7E7D-159B-13B7-377D-22FA6EF8DBC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4CF450F4-A4FD-E5AC-3611-1A9C92AFF0E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C2F6E762-3B54-8C48-9D17-44333C93630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81CFA42-E718-E8F9-7464-6B903E66B4C6}"/>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0E762CDB-75D6-FFBA-9EA8-054CDC1DDD8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FB350CC6-7C4B-4D0B-CA00-5CA00C129B0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6904C9C7-571E-D491-0BBC-3BFAEB87587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E0740F5-8E29-7AA5-5374-E8DCB42543C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0E9302E-B5C2-A31F-3EA5-02E9228A275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6EAA4665-E25C-2173-69A5-F7C53798EE3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FFA018DF-C800-93D0-9859-66B70142228D}"/>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3070358-8E99-5A21-AAFE-E58945F96E5A}"/>
              </a:ext>
            </a:extLst>
          </p:cNvPr>
          <p:cNvSpPr txBox="1"/>
          <p:nvPr/>
        </p:nvSpPr>
        <p:spPr>
          <a:xfrm>
            <a:off x="5069883" y="3874169"/>
            <a:ext cx="8595012" cy="1569660"/>
          </a:xfrm>
          <a:prstGeom prst="rect">
            <a:avLst/>
          </a:prstGeom>
          <a:noFill/>
        </p:spPr>
        <p:txBody>
          <a:bodyPr wrap="square">
            <a:spAutoFit/>
          </a:bodyPr>
          <a:lstStyle/>
          <a:p>
            <a:r>
              <a:rPr lang="en-US" sz="9600" b="1" i="0" u="none" strike="noStrike" dirty="0">
                <a:solidFill>
                  <a:srgbClr val="000000"/>
                </a:solidFill>
                <a:effectLst/>
                <a:latin typeface="montserrat" panose="00000500000000000000" pitchFamily="2" charset="0"/>
              </a:rPr>
              <a:t>B. </a:t>
            </a:r>
            <a:r>
              <a:rPr lang="en-US" sz="9600" b="1" i="0" u="none" strike="noStrike" dirty="0" err="1">
                <a:solidFill>
                  <a:srgbClr val="000000"/>
                </a:solidFill>
                <a:effectLst/>
                <a:latin typeface="montserrat" panose="00000500000000000000" pitchFamily="2" charset="0"/>
              </a:rPr>
              <a:t>NỘI</a:t>
            </a:r>
            <a:r>
              <a:rPr lang="en-US" sz="9600" b="1" i="0" u="none" strike="noStrike" dirty="0">
                <a:solidFill>
                  <a:srgbClr val="000000"/>
                </a:solidFill>
                <a:effectLst/>
                <a:latin typeface="montserrat" panose="00000500000000000000" pitchFamily="2" charset="0"/>
              </a:rPr>
              <a:t> DUNG</a:t>
            </a:r>
            <a:endParaRPr lang="en-US" sz="9600" dirty="0">
              <a:latin typeface="montserrat" panose="00000500000000000000" pitchFamily="2" charset="0"/>
            </a:endParaRPr>
          </a:p>
        </p:txBody>
      </p:sp>
      <p:sp>
        <p:nvSpPr>
          <p:cNvPr id="3" name="TextBox 2">
            <a:extLst>
              <a:ext uri="{FF2B5EF4-FFF2-40B4-BE49-F238E27FC236}">
                <a16:creationId xmlns:a16="http://schemas.microsoft.com/office/drawing/2014/main" id="{2343E192-095C-72CC-B3A5-286B29176F95}"/>
              </a:ext>
            </a:extLst>
          </p:cNvPr>
          <p:cNvSpPr txBox="1"/>
          <p:nvPr/>
        </p:nvSpPr>
        <p:spPr>
          <a:xfrm>
            <a:off x="5263270" y="5372823"/>
            <a:ext cx="8208238" cy="830997"/>
          </a:xfrm>
          <a:prstGeom prst="rect">
            <a:avLst/>
          </a:prstGeom>
          <a:noFill/>
        </p:spPr>
        <p:txBody>
          <a:bodyPr wrap="square">
            <a:spAutoFit/>
          </a:bodyPr>
          <a:lstStyle/>
          <a:p>
            <a:r>
              <a:rPr lang="en-US" sz="4800" b="1" i="0" u="none" strike="noStrike" dirty="0" err="1">
                <a:solidFill>
                  <a:srgbClr val="000000"/>
                </a:solidFill>
                <a:effectLst/>
                <a:latin typeface="montserrat" panose="00000500000000000000" pitchFamily="2" charset="0"/>
              </a:rPr>
              <a:t>Chương</a:t>
            </a:r>
            <a:r>
              <a:rPr lang="en-US" sz="4800" b="1" i="0" u="none" strike="noStrike" dirty="0">
                <a:solidFill>
                  <a:srgbClr val="000000"/>
                </a:solidFill>
                <a:effectLst/>
                <a:latin typeface="montserrat" panose="00000500000000000000" pitchFamily="2" charset="0"/>
              </a:rPr>
              <a:t> III: </a:t>
            </a:r>
            <a:r>
              <a:rPr lang="en-US" sz="4800" b="1" i="0" u="none" strike="noStrike" dirty="0" err="1">
                <a:solidFill>
                  <a:srgbClr val="000000"/>
                </a:solidFill>
                <a:effectLst/>
                <a:latin typeface="montserrat" panose="00000500000000000000" pitchFamily="2" charset="0"/>
              </a:rPr>
              <a:t>Thực</a:t>
            </a:r>
            <a:r>
              <a:rPr lang="en-US" sz="4800" b="1" i="0" u="none" strike="noStrike" dirty="0">
                <a:solidFill>
                  <a:srgbClr val="000000"/>
                </a:solidFill>
                <a:effectLst/>
                <a:latin typeface="montserrat" panose="00000500000000000000" pitchFamily="2" charset="0"/>
              </a:rPr>
              <a:t> </a:t>
            </a:r>
            <a:r>
              <a:rPr lang="en-US" sz="4800" b="1" i="0" u="none" strike="noStrike" dirty="0" err="1">
                <a:solidFill>
                  <a:srgbClr val="000000"/>
                </a:solidFill>
                <a:effectLst/>
                <a:latin typeface="montserrat" panose="00000500000000000000" pitchFamily="2" charset="0"/>
              </a:rPr>
              <a:t>nghiệm</a:t>
            </a:r>
            <a:endParaRPr lang="en-US" sz="4800" dirty="0">
              <a:latin typeface="montserrat" panose="00000500000000000000" pitchFamily="2" charset="0"/>
            </a:endParaRPr>
          </a:p>
        </p:txBody>
      </p:sp>
    </p:spTree>
    <p:extLst>
      <p:ext uri="{BB962C8B-B14F-4D97-AF65-F5344CB8AC3E}">
        <p14:creationId xmlns:p14="http://schemas.microsoft.com/office/powerpoint/2010/main" val="1612924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94057F56-C961-8719-B6B0-E9D0EB15A6C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DD627E82-E6A5-0312-0A12-13B658089E2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FA65E613-1F83-1191-D6A6-70FAF3CA82A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5C56D142-3B9E-C48E-0693-49F68349EAF5}"/>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87AE59A-EA7D-25A0-50DD-596356F1E2A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B7E623C-0005-0632-E32B-5ED400BC03F5}"/>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CE244421-606F-EEE1-25DE-F348A7BB9B9F}"/>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220910DB-2E06-5E7F-3FE2-06C212DC228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6E340735-EF46-6FBD-2275-9DC189A041A0}"/>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DBFEC336-4CEE-0007-ABBE-1B080E835D7D}"/>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AC4E5DD-25B9-3112-879D-FA67163DD19F}"/>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6ACF9EB5-E5EB-740E-40C2-BCBB9614A98B}"/>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0A3D2A8-71A7-4241-E700-3BF99AB87F62}"/>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3CA928E-8DE5-7177-A21B-0BD651BD072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E50A48FF-4D26-CDA2-B89F-0A20127E246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59F8352-90BD-7C82-0E32-F7D9EBE1FA7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102F83E-9876-3A55-B2BC-50C5C37FC6D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CA91E434-4D9B-215E-BAED-D6511607776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31A9BFC6-0904-58EC-0533-10276EEE323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15CD516D-5F86-A5C1-7F49-228B4492BBF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4133B66-4889-A53C-0644-4A95C7FB1EBF}"/>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925D6C0E-9B5B-017B-5EEF-C9533BB05FF7}"/>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28EB1197-F856-2F91-15D3-22AB18C4A3F7}"/>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EECFA99C-8A5F-B312-BF12-C9E30636B89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A1A065B-26F5-2C37-6213-D10DE218463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9B79E19A-2656-27AF-FB4F-71844CF81D7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6BBB54B-8113-BDEC-35E5-469E78F1B015}"/>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CEE3114-E106-5A9B-85FF-7D783DCD7DBA}"/>
              </a:ext>
            </a:extLst>
          </p:cNvPr>
          <p:cNvSpPr txBox="1"/>
          <p:nvPr/>
        </p:nvSpPr>
        <p:spPr>
          <a:xfrm>
            <a:off x="1661272" y="1310007"/>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3.1. </a:t>
            </a:r>
            <a:r>
              <a:rPr lang="en-US" sz="3200" b="1" i="0" u="none" strike="noStrike" dirty="0" err="1">
                <a:solidFill>
                  <a:srgbClr val="000000"/>
                </a:solidFill>
                <a:effectLst/>
                <a:latin typeface="montserrat" panose="00000500000000000000" pitchFamily="2" charset="0"/>
              </a:rPr>
              <a:t>Mẫu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dữ</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liệu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huấn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luyện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mô</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hình</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phát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hiện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vật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thể</a:t>
            </a:r>
            <a:endParaRPr lang="en-US" sz="3200" b="1" i="0" u="none" strike="noStrike" dirty="0">
              <a:solidFill>
                <a:srgbClr val="000000"/>
              </a:solidFill>
              <a:effectLst/>
              <a:latin typeface="montserrat" panose="00000500000000000000" pitchFamily="2" charset="0"/>
            </a:endParaRPr>
          </a:p>
        </p:txBody>
      </p:sp>
      <p:pic>
        <p:nvPicPr>
          <p:cNvPr id="8" name="Picture 7">
            <a:extLst>
              <a:ext uri="{FF2B5EF4-FFF2-40B4-BE49-F238E27FC236}">
                <a16:creationId xmlns:a16="http://schemas.microsoft.com/office/drawing/2014/main" id="{A59BF402-C1C8-F3A8-F77C-6C31AC0F9048}"/>
              </a:ext>
            </a:extLst>
          </p:cNvPr>
          <p:cNvPicPr>
            <a:picLocks noChangeAspect="1"/>
          </p:cNvPicPr>
          <p:nvPr/>
        </p:nvPicPr>
        <p:blipFill>
          <a:blip r:embed="rId6"/>
          <a:stretch>
            <a:fillRect/>
          </a:stretch>
        </p:blipFill>
        <p:spPr>
          <a:xfrm>
            <a:off x="1661272" y="1971181"/>
            <a:ext cx="14690423" cy="6803283"/>
          </a:xfrm>
          <a:prstGeom prst="rect">
            <a:avLst/>
          </a:prstGeom>
        </p:spPr>
      </p:pic>
      <p:sp>
        <p:nvSpPr>
          <p:cNvPr id="10" name="TextBox 9">
            <a:extLst>
              <a:ext uri="{FF2B5EF4-FFF2-40B4-BE49-F238E27FC236}">
                <a16:creationId xmlns:a16="http://schemas.microsoft.com/office/drawing/2014/main" id="{25EAAB7C-1870-FCA9-0E1C-30934E2A641F}"/>
              </a:ext>
            </a:extLst>
          </p:cNvPr>
          <p:cNvSpPr txBox="1"/>
          <p:nvPr/>
        </p:nvSpPr>
        <p:spPr>
          <a:xfrm>
            <a:off x="4938409" y="8957611"/>
            <a:ext cx="10397612" cy="523220"/>
          </a:xfrm>
          <a:prstGeom prst="rect">
            <a:avLst/>
          </a:prstGeom>
          <a:noFill/>
        </p:spPr>
        <p:txBody>
          <a:bodyPr wrap="square">
            <a:spAutoFit/>
          </a:bodyPr>
          <a:lstStyle/>
          <a:p>
            <a:r>
              <a:rPr lang="en-US" sz="2800" b="1" i="1" u="none" strike="noStrike" dirty="0" err="1">
                <a:solidFill>
                  <a:srgbClr val="000000"/>
                </a:solidFill>
                <a:effectLst/>
                <a:latin typeface="Times New Roman" panose="02020603050405020304" pitchFamily="18" charset="0"/>
              </a:rPr>
              <a:t>Bảng</a:t>
            </a:r>
            <a:r>
              <a:rPr lang="en-US" sz="2800" b="1" i="1" u="none" strike="noStrike" dirty="0">
                <a:solidFill>
                  <a:srgbClr val="000000"/>
                </a:solidFill>
                <a:effectLst/>
                <a:latin typeface="Times New Roman" panose="02020603050405020304" pitchFamily="18" charset="0"/>
              </a:rPr>
              <a:t> 2: </a:t>
            </a:r>
            <a:r>
              <a:rPr lang="en-US" sz="2800" b="1" i="1" u="none" strike="noStrike" dirty="0" err="1">
                <a:solidFill>
                  <a:srgbClr val="000000"/>
                </a:solidFill>
                <a:effectLst/>
                <a:latin typeface="Times New Roman" panose="02020603050405020304" pitchFamily="18" charset="0"/>
              </a:rPr>
              <a:t>Các</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mẫu</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ảnh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sinh</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ra</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từ</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thuật</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toán</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xào</a:t>
            </a:r>
            <a:r>
              <a:rPr lang="en-US" sz="2800" b="1" i="1" u="none" strike="noStrike" dirty="0">
                <a:solidFill>
                  <a:srgbClr val="000000"/>
                </a:solidFill>
                <a:effectLst/>
                <a:latin typeface="Times New Roman" panose="02020603050405020304" pitchFamily="18" charset="0"/>
              </a:rPr>
              <a:t>” </a:t>
            </a:r>
            <a:r>
              <a:rPr lang="en-US" sz="2800" b="1" i="1" u="none" strike="noStrike" dirty="0" err="1">
                <a:solidFill>
                  <a:srgbClr val="000000"/>
                </a:solidFill>
                <a:effectLst/>
                <a:latin typeface="Times New Roman" panose="02020603050405020304" pitchFamily="18" charset="0"/>
              </a:rPr>
              <a:t>ảnh</a:t>
            </a:r>
            <a:endParaRPr lang="en-US" sz="2800" dirty="0"/>
          </a:p>
        </p:txBody>
      </p:sp>
    </p:spTree>
    <p:extLst>
      <p:ext uri="{BB962C8B-B14F-4D97-AF65-F5344CB8AC3E}">
        <p14:creationId xmlns:p14="http://schemas.microsoft.com/office/powerpoint/2010/main" val="3237503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01E0F4D-1F44-0534-4668-D3665F015008}"/>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12F9708A-A71D-46E5-A5AA-549FB61D5E86}"/>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4882C22-6E4D-481D-A7B0-3550A0B9C83B}"/>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AB95F72-5417-F0E0-C2C5-1527991EC40F}"/>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6805CB02-9893-E00A-4C37-BE857C5763D5}"/>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4F25624-4D4B-7BC2-1004-78AA4DC58F4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F5F3FC02-E345-4095-867A-CD9B26CE3209}"/>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B88E15E0-20AD-1EC1-4D7E-E9603A74FCE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82D2171B-CF1F-1361-34A4-A6B402A8794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65263C4-E1BB-AFF8-A6C9-B543C3682E0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D01A64C-C287-35A0-EF49-C3BEC038E19E}"/>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6530ED6B-25C1-C5FD-6849-CD9D2ACC5935}"/>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717ECB0-4247-ACE7-5E07-796531670E4C}"/>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D3D8A1FC-7E15-531A-A559-FCC21926DCE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A36F774-881C-7537-EE0A-B8172B5738A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B7B694C-32A9-56F6-86AB-CA2F09DC765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9236E67-32A9-EAF4-7A3D-0B1EF5AA502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F9A2B286-EA7E-C01B-EB15-F70D216FE43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1058D8E-62B6-320E-F528-F2C1F50E0B7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2E8A73B-5C67-1E42-51DB-0709C7C0D370}"/>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6C8CEDB-7CFC-BB65-E8AF-B3FA1A3DFE5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BC5396C8-FE8B-5DAC-5AFF-AADFE0DC326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D7A278EE-82D9-1254-95B2-743CD28E492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4CC65E0-3984-0DF2-877F-290DACB9A639}"/>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F82E229A-EE0D-DAC0-6772-C831DDDF9079}"/>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41F58BE-27D4-131F-F08C-B573CB4D469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5F71B83E-1AAF-17F7-B405-128191DD511D}"/>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80CB0713-5F1E-EB23-D76F-8C837E300F45}"/>
              </a:ext>
            </a:extLst>
          </p:cNvPr>
          <p:cNvSpPr txBox="1"/>
          <p:nvPr/>
        </p:nvSpPr>
        <p:spPr>
          <a:xfrm>
            <a:off x="1661272" y="1310007"/>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3.1. </a:t>
            </a:r>
            <a:r>
              <a:rPr lang="en-US" sz="3200" b="1" i="0" u="none" strike="noStrike" dirty="0" err="1">
                <a:solidFill>
                  <a:srgbClr val="000000"/>
                </a:solidFill>
                <a:effectLst/>
                <a:latin typeface="montserrat" panose="00000500000000000000" pitchFamily="2" charset="0"/>
              </a:rPr>
              <a:t>Mẫu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dữ</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liệu</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huấn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luyện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mô</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hình</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phát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hiện</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vật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thể</a:t>
            </a:r>
            <a:endParaRPr lang="en-US" sz="3200" b="1" i="0" u="none" strike="noStrike" dirty="0">
              <a:solidFill>
                <a:srgbClr val="000000"/>
              </a:solidFill>
              <a:effectLst/>
              <a:latin typeface="montserrat" panose="00000500000000000000" pitchFamily="2" charset="0"/>
            </a:endParaRPr>
          </a:p>
        </p:txBody>
      </p:sp>
      <p:sp>
        <p:nvSpPr>
          <p:cNvPr id="8" name="TextBox 7">
            <a:extLst>
              <a:ext uri="{FF2B5EF4-FFF2-40B4-BE49-F238E27FC236}">
                <a16:creationId xmlns:a16="http://schemas.microsoft.com/office/drawing/2014/main" id="{52CFEE76-5521-70B6-45EF-130AC968511D}"/>
              </a:ext>
            </a:extLst>
          </p:cNvPr>
          <p:cNvSpPr txBox="1"/>
          <p:nvPr/>
        </p:nvSpPr>
        <p:spPr>
          <a:xfrm>
            <a:off x="1741026" y="2317572"/>
            <a:ext cx="14155993" cy="2862322"/>
          </a:xfrm>
          <a:prstGeom prst="rect">
            <a:avLst/>
          </a:prstGeom>
          <a:noFill/>
        </p:spPr>
        <p:txBody>
          <a:bodyPr wrap="square">
            <a:spAutoFit/>
          </a:bodyPr>
          <a:lstStyle/>
          <a:p>
            <a:pPr rtl="0">
              <a:spcBef>
                <a:spcPts val="0"/>
              </a:spcBef>
              <a:spcAft>
                <a:spcPts val="1000"/>
              </a:spcAft>
            </a:pPr>
            <a:r>
              <a:rPr lang="vi-VN" sz="3600" i="0" u="none" strike="noStrike" dirty="0">
                <a:solidFill>
                  <a:srgbClr val="000000"/>
                </a:solidFill>
                <a:effectLst/>
                <a:latin typeface="montserrat" panose="00000500000000000000" pitchFamily="2" charset="0"/>
              </a:rPr>
              <a:t>Do tính đặc thù của bài toán, chúng tôi sẽ sử dụng các hình ảnh từ datasets ảnh từ internet cũng như những ảnh nội bộ rồi tạo một canvas </a:t>
            </a:r>
            <a:r>
              <a:rPr lang="en-US" sz="3600" b="1" i="1" dirty="0">
                <a:solidFill>
                  <a:srgbClr val="000000"/>
                </a:solidFill>
                <a:latin typeface="montserrat" panose="00000500000000000000" pitchFamily="2" charset="0"/>
              </a:rPr>
              <a:t>            </a:t>
            </a:r>
            <a:r>
              <a:rPr lang="vi-VN" sz="3600" i="0" u="none" strike="noStrike" dirty="0">
                <a:solidFill>
                  <a:srgbClr val="000000"/>
                </a:solidFill>
                <a:effectLst/>
                <a:latin typeface="montserrat" panose="00000500000000000000" pitchFamily="2" charset="0"/>
              </a:rPr>
              <a:t>và một thuật toán để có thể đặt danh sách  các ảnh </a:t>
            </a:r>
            <a:r>
              <a:rPr lang="en-US" sz="3600" i="0" u="none" strike="noStrike" dirty="0">
                <a:solidFill>
                  <a:srgbClr val="000000"/>
                </a:solidFill>
                <a:effectLst/>
                <a:latin typeface="montserrat" panose="00000500000000000000" pitchFamily="2" charset="0"/>
              </a:rPr>
              <a:t>                     </a:t>
            </a:r>
            <a:r>
              <a:rPr lang="vi-VN" sz="3600" i="0" u="none" strike="noStrike" dirty="0">
                <a:solidFill>
                  <a:srgbClr val="000000"/>
                </a:solidFill>
                <a:effectLst/>
                <a:latin typeface="montserrat" panose="00000500000000000000" pitchFamily="2" charset="0"/>
              </a:rPr>
              <a:t>với mỗi ảnh có tại </a:t>
            </a:r>
            <a:r>
              <a:rPr lang="en-US" sz="3600" i="0" u="none" strike="noStrike" dirty="0">
                <a:solidFill>
                  <a:srgbClr val="000000"/>
                </a:solidFill>
                <a:effectLst/>
                <a:latin typeface="montserrat" panose="00000500000000000000" pitchFamily="2" charset="0"/>
              </a:rPr>
              <a:t>             </a:t>
            </a:r>
            <a:r>
              <a:rPr lang="vi-VN" sz="3600" i="0" u="none" strike="noStrike" dirty="0">
                <a:solidFill>
                  <a:srgbClr val="000000"/>
                </a:solidFill>
                <a:effectLst/>
                <a:latin typeface="montserrat" panose="00000500000000000000" pitchFamily="2" charset="0"/>
              </a:rPr>
              <a:t>một vị trí ngẫu nhiên thỏa mãn các điều kiện sau:</a:t>
            </a:r>
            <a:endParaRPr lang="vi-VN" sz="3600" dirty="0">
              <a:effectLst/>
              <a:latin typeface="montserrat" panose="00000500000000000000" pitchFamily="2" charset="0"/>
            </a:endParaRPr>
          </a:p>
        </p:txBody>
      </p:sp>
      <p:pic>
        <p:nvPicPr>
          <p:cNvPr id="6" name="Picture 5">
            <a:extLst>
              <a:ext uri="{FF2B5EF4-FFF2-40B4-BE49-F238E27FC236}">
                <a16:creationId xmlns:a16="http://schemas.microsoft.com/office/drawing/2014/main" id="{42DFD5FF-155E-F1EB-D99B-53891D7AE2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7891" y="5275867"/>
            <a:ext cx="15163800" cy="685370"/>
          </a:xfrm>
          <a:prstGeom prst="rect">
            <a:avLst/>
          </a:prstGeom>
        </p:spPr>
      </p:pic>
      <p:pic>
        <p:nvPicPr>
          <p:cNvPr id="10" name="Picture 9">
            <a:extLst>
              <a:ext uri="{FF2B5EF4-FFF2-40B4-BE49-F238E27FC236}">
                <a16:creationId xmlns:a16="http://schemas.microsoft.com/office/drawing/2014/main" id="{1E8F3FCF-1CB9-7EF5-AE4C-DA93AA95B8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6832" y="6083166"/>
            <a:ext cx="15304016" cy="670249"/>
          </a:xfrm>
          <a:prstGeom prst="rect">
            <a:avLst/>
          </a:prstGeom>
        </p:spPr>
      </p:pic>
      <p:pic>
        <p:nvPicPr>
          <p:cNvPr id="16" name="Picture 15">
            <a:extLst>
              <a:ext uri="{FF2B5EF4-FFF2-40B4-BE49-F238E27FC236}">
                <a16:creationId xmlns:a16="http://schemas.microsoft.com/office/drawing/2014/main" id="{E1AD6B09-AD86-7D90-E801-B4089D5B99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0800" y="4042614"/>
            <a:ext cx="2220281" cy="560913"/>
          </a:xfrm>
          <a:prstGeom prst="rect">
            <a:avLst/>
          </a:prstGeom>
        </p:spPr>
      </p:pic>
      <p:pic>
        <p:nvPicPr>
          <p:cNvPr id="18" name="Picture 17">
            <a:extLst>
              <a:ext uri="{FF2B5EF4-FFF2-40B4-BE49-F238E27FC236}">
                <a16:creationId xmlns:a16="http://schemas.microsoft.com/office/drawing/2014/main" id="{54F54CE8-80CF-A0C2-BAD1-49A754565A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91075" y="3469874"/>
            <a:ext cx="1355425" cy="519099"/>
          </a:xfrm>
          <a:prstGeom prst="rect">
            <a:avLst/>
          </a:prstGeom>
        </p:spPr>
      </p:pic>
      <p:pic>
        <p:nvPicPr>
          <p:cNvPr id="20" name="Picture 19">
            <a:extLst>
              <a:ext uri="{FF2B5EF4-FFF2-40B4-BE49-F238E27FC236}">
                <a16:creationId xmlns:a16="http://schemas.microsoft.com/office/drawing/2014/main" id="{4E7B8692-C115-EBC9-EE81-14AB0F0D07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16999" y="3986567"/>
            <a:ext cx="1350399" cy="661420"/>
          </a:xfrm>
          <a:prstGeom prst="rect">
            <a:avLst/>
          </a:prstGeom>
        </p:spPr>
      </p:pic>
    </p:spTree>
    <p:extLst>
      <p:ext uri="{BB962C8B-B14F-4D97-AF65-F5344CB8AC3E}">
        <p14:creationId xmlns:p14="http://schemas.microsoft.com/office/powerpoint/2010/main" val="13297059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9BBBC3DE-D436-8A2E-EFD1-A85BA2C5EA54}"/>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C0AE15D7-CA6A-4913-30B2-27E069B20CB3}"/>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BB867CB4-3415-244F-C170-852A80DC7EB8}"/>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88DDB13-B270-FD2F-E8B2-F25255C89652}"/>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000FC743-DD26-7590-64FE-0E4929283600}"/>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03F2360-CBA9-EAB7-631A-B50523FCB1F1}"/>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63C4E14E-3DE3-D730-43C2-FF48C06FA4F2}"/>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363F61CD-9D88-24D5-3B64-A08B548D2432}"/>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99AB6C1-6BD8-A3C5-54DF-5EA64A450331}"/>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7E68A37-EE1F-CBCE-27DE-36F23221A84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78194F7-FAE5-389E-7F8C-646FB44B4FF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7FBFDA76-3775-17C5-68B5-67042824A386}"/>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CBAD03C-2597-F632-67E5-461703F1DB79}"/>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786AB64-A724-3AA9-3FA9-DE63531DA1F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4CA1D2E7-521E-6DAB-647D-7C966E99AB4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17FEED3-7986-CEA0-FA90-C48AE9F76EA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9A1194E-6634-4900-72C6-35E63F2E559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3F9072C3-0B51-0EAA-CC3D-6A238BBF87A0}"/>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FB07125-1050-F73E-B2AD-FBE9E51AB539}"/>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8839830-5FE2-CE61-128C-A677FDC32E5C}"/>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50E3822-D1CA-F195-F680-DE0C81EBA6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C5D08C2-4444-ACDA-7CA1-DAABB67C4D7F}"/>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17357F2-2F33-6C1E-C38E-EE0F12445B2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4CC7668-1F89-02BB-6E39-182F3CB24FE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432110F-3EB6-A2F7-A832-E3FAD2F6D967}"/>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FA8A45BD-81C9-1F64-D799-988FAE49C4BC}"/>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231E227-7DFD-F64B-4F59-E47BECAC024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484E6DF-8821-48FF-0856-E248ED611790}"/>
              </a:ext>
            </a:extLst>
          </p:cNvPr>
          <p:cNvSpPr txBox="1"/>
          <p:nvPr/>
        </p:nvSpPr>
        <p:spPr>
          <a:xfrm>
            <a:off x="1537058" y="1127543"/>
            <a:ext cx="12130927" cy="461665"/>
          </a:xfrm>
          <a:prstGeom prst="rect">
            <a:avLst/>
          </a:prstGeom>
          <a:noFill/>
        </p:spPr>
        <p:txBody>
          <a:bodyPr wrap="square">
            <a:spAutoFit/>
          </a:bodyPr>
          <a:lstStyle/>
          <a:p>
            <a:pPr rtl="0" fontAlgn="base">
              <a:spcBef>
                <a:spcPts val="0"/>
              </a:spcBef>
              <a:spcAft>
                <a:spcPts val="1000"/>
              </a:spcAft>
            </a:pPr>
            <a:r>
              <a:rPr lang="en-US" sz="2400" b="1" i="0" u="none" strike="noStrike" dirty="0">
                <a:solidFill>
                  <a:srgbClr val="000000"/>
                </a:solidFill>
                <a:effectLst/>
                <a:latin typeface="montserrat" panose="00000500000000000000" pitchFamily="2" charset="0"/>
              </a:rPr>
              <a:t>3.1. </a:t>
            </a:r>
            <a:r>
              <a:rPr lang="en-US" sz="2400" b="1" i="0" u="none" strike="noStrike" dirty="0" err="1">
                <a:solidFill>
                  <a:srgbClr val="000000"/>
                </a:solidFill>
                <a:effectLst/>
                <a:latin typeface="montserrat" panose="00000500000000000000" pitchFamily="2" charset="0"/>
              </a:rPr>
              <a:t>Mẫu</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dữ</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liệu</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huấn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luyện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mô</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hình</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phát</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hiện</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vật</a:t>
            </a:r>
            <a:r>
              <a:rPr lang="en-US" sz="2400" b="1" i="0" u="none" strike="noStrike" dirty="0">
                <a:solidFill>
                  <a:srgbClr val="000000"/>
                </a:solidFill>
                <a:effectLst/>
                <a:latin typeface="montserrat" panose="00000500000000000000" pitchFamily="2" charset="0"/>
              </a:rPr>
              <a:t> </a:t>
            </a:r>
            <a:r>
              <a:rPr lang="en-US" sz="2400" b="1" i="0" u="none" strike="noStrike" dirty="0" err="1">
                <a:solidFill>
                  <a:srgbClr val="000000"/>
                </a:solidFill>
                <a:effectLst/>
                <a:latin typeface="montserrat" panose="00000500000000000000" pitchFamily="2" charset="0"/>
              </a:rPr>
              <a:t>thể</a:t>
            </a:r>
            <a:endParaRPr lang="en-US" sz="2400" b="1" i="0" u="none" strike="noStrike" dirty="0">
              <a:solidFill>
                <a:srgbClr val="000000"/>
              </a:solidFill>
              <a:effectLst/>
              <a:latin typeface="montserrat" panose="00000500000000000000" pitchFamily="2" charset="0"/>
            </a:endParaRPr>
          </a:p>
        </p:txBody>
      </p:sp>
      <p:pic>
        <p:nvPicPr>
          <p:cNvPr id="6" name="Picture 5">
            <a:extLst>
              <a:ext uri="{FF2B5EF4-FFF2-40B4-BE49-F238E27FC236}">
                <a16:creationId xmlns:a16="http://schemas.microsoft.com/office/drawing/2014/main" id="{70143BB3-87A5-30DB-B352-6A991485EBB3}"/>
              </a:ext>
            </a:extLst>
          </p:cNvPr>
          <p:cNvPicPr>
            <a:picLocks noChangeAspect="1"/>
          </p:cNvPicPr>
          <p:nvPr/>
        </p:nvPicPr>
        <p:blipFill>
          <a:blip r:embed="rId6"/>
          <a:stretch>
            <a:fillRect/>
          </a:stretch>
        </p:blipFill>
        <p:spPr>
          <a:xfrm>
            <a:off x="1021327" y="1894594"/>
            <a:ext cx="9035116" cy="6695444"/>
          </a:xfrm>
          <a:prstGeom prst="rect">
            <a:avLst/>
          </a:prstGeom>
        </p:spPr>
      </p:pic>
      <p:sp>
        <p:nvSpPr>
          <p:cNvPr id="10" name="TextBox 9">
            <a:extLst>
              <a:ext uri="{FF2B5EF4-FFF2-40B4-BE49-F238E27FC236}">
                <a16:creationId xmlns:a16="http://schemas.microsoft.com/office/drawing/2014/main" id="{CB9A7447-857F-DD51-F57B-207BAED2D101}"/>
              </a:ext>
            </a:extLst>
          </p:cNvPr>
          <p:cNvSpPr txBox="1"/>
          <p:nvPr/>
        </p:nvSpPr>
        <p:spPr>
          <a:xfrm>
            <a:off x="3399063" y="8642410"/>
            <a:ext cx="10397612" cy="461665"/>
          </a:xfrm>
          <a:prstGeom prst="rect">
            <a:avLst/>
          </a:prstGeom>
          <a:noFill/>
        </p:spPr>
        <p:txBody>
          <a:bodyPr wrap="square">
            <a:spAutoFit/>
          </a:bodyPr>
          <a:lstStyle/>
          <a:p>
            <a:r>
              <a:rPr lang="en-US" sz="2400" b="1" i="0" u="none" strike="noStrike" dirty="0" err="1">
                <a:solidFill>
                  <a:srgbClr val="000000"/>
                </a:solidFill>
                <a:effectLst/>
                <a:latin typeface="Times New Roman" panose="02020603050405020304" pitchFamily="18" charset="0"/>
              </a:rPr>
              <a:t>Bảng</a:t>
            </a:r>
            <a:r>
              <a:rPr lang="en-US" sz="2400" b="1" i="0" u="none" strike="noStrike" dirty="0">
                <a:solidFill>
                  <a:srgbClr val="000000"/>
                </a:solidFill>
                <a:effectLst/>
                <a:latin typeface="Times New Roman" panose="02020603050405020304" pitchFamily="18" charset="0"/>
              </a:rPr>
              <a:t> 3. </a:t>
            </a:r>
            <a:r>
              <a:rPr lang="en-US" sz="2400" b="1" i="0" u="none" strike="noStrike" dirty="0" err="1">
                <a:solidFill>
                  <a:srgbClr val="000000"/>
                </a:solidFill>
                <a:effectLst/>
                <a:latin typeface="Times New Roman" panose="02020603050405020304" pitchFamily="18" charset="0"/>
              </a:rPr>
              <a:t>Các</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phép</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biến</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đổi</a:t>
            </a:r>
            <a:r>
              <a:rPr lang="en-US" sz="2400" b="1" i="0" u="none" strike="noStrike" dirty="0">
                <a:solidFill>
                  <a:srgbClr val="000000"/>
                </a:solidFill>
                <a:effectLst/>
                <a:latin typeface="Times New Roman" panose="02020603050405020304" pitchFamily="18" charset="0"/>
              </a:rPr>
              <a:t> </a:t>
            </a:r>
            <a:r>
              <a:rPr lang="en-US" sz="2400" b="1" i="0" u="none" strike="noStrike" dirty="0" err="1">
                <a:solidFill>
                  <a:srgbClr val="000000"/>
                </a:solidFill>
                <a:effectLst/>
                <a:latin typeface="Times New Roman" panose="02020603050405020304" pitchFamily="18" charset="0"/>
              </a:rPr>
              <a:t>ảnh</a:t>
            </a:r>
            <a:endParaRPr lang="en-US" sz="2400" dirty="0"/>
          </a:p>
        </p:txBody>
      </p:sp>
      <p:sp>
        <p:nvSpPr>
          <p:cNvPr id="8" name="TextBox 7">
            <a:extLst>
              <a:ext uri="{FF2B5EF4-FFF2-40B4-BE49-F238E27FC236}">
                <a16:creationId xmlns:a16="http://schemas.microsoft.com/office/drawing/2014/main" id="{C89AAC30-1C86-9B49-5A35-7FDA45638F13}"/>
              </a:ext>
            </a:extLst>
          </p:cNvPr>
          <p:cNvSpPr txBox="1"/>
          <p:nvPr/>
        </p:nvSpPr>
        <p:spPr>
          <a:xfrm>
            <a:off x="11250511" y="2573301"/>
            <a:ext cx="5701180" cy="6986528"/>
          </a:xfrm>
          <a:prstGeom prst="rect">
            <a:avLst/>
          </a:prstGeom>
          <a:noFill/>
        </p:spPr>
        <p:txBody>
          <a:bodyPr wrap="square">
            <a:spAutoFit/>
          </a:bodyPr>
          <a:lstStyle/>
          <a:p>
            <a:r>
              <a:rPr lang="vi-VN" sz="3200" b="0" i="0" dirty="0">
                <a:solidFill>
                  <a:srgbClr val="000000"/>
                </a:solidFill>
                <a:effectLst/>
                <a:latin typeface="montserrat" panose="00000500000000000000" pitchFamily="2" charset="0"/>
              </a:rPr>
              <a:t>Tức là các ảnh không được nằm ngoài canvas (1) cũng như không va chạm với nhau (2). Bằng cách này kết hợp với các phép biến đổi ảnh ở </a:t>
            </a:r>
            <a:r>
              <a:rPr lang="vi-VN" sz="3200" b="1" i="0" dirty="0">
                <a:solidFill>
                  <a:srgbClr val="000000"/>
                </a:solidFill>
                <a:effectLst/>
                <a:latin typeface="montserrat" panose="00000500000000000000" pitchFamily="2" charset="0"/>
              </a:rPr>
              <a:t>Bảng 3</a:t>
            </a:r>
            <a:r>
              <a:rPr lang="vi-VN" sz="3200" b="0" i="0" dirty="0">
                <a:solidFill>
                  <a:srgbClr val="000000"/>
                </a:solidFill>
                <a:effectLst/>
                <a:latin typeface="montserrat" panose="00000500000000000000" pitchFamily="2" charset="0"/>
              </a:rPr>
              <a:t>, chúng tôi đã tạo ra một bộ dữ liệu đa dạng để có thể huấn luyện mô hình phát hiện vật thể một cách hiệu quả. Tránh các trường hợp mô hình học các đặc điểm không mang tính tổng quát.</a:t>
            </a:r>
            <a:endParaRPr lang="en-US" sz="3200" dirty="0">
              <a:latin typeface="montserrat" panose="00000500000000000000" pitchFamily="2" charset="0"/>
            </a:endParaRPr>
          </a:p>
        </p:txBody>
      </p:sp>
      <p:pic>
        <p:nvPicPr>
          <p:cNvPr id="9" name="Picture 8">
            <a:extLst>
              <a:ext uri="{FF2B5EF4-FFF2-40B4-BE49-F238E27FC236}">
                <a16:creationId xmlns:a16="http://schemas.microsoft.com/office/drawing/2014/main" id="{ABD22869-F483-3BC5-B564-4105ACF69DA9}"/>
              </a:ext>
            </a:extLst>
          </p:cNvPr>
          <p:cNvPicPr>
            <a:picLocks noChangeAspect="1"/>
          </p:cNvPicPr>
          <p:nvPr/>
        </p:nvPicPr>
        <p:blipFill>
          <a:blip r:embed="rId7">
            <a:extLst>
              <a:ext uri="{28A0092B-C50C-407E-A947-70E740481C1C}">
                <a14:useLocalDpi xmlns:a14="http://schemas.microsoft.com/office/drawing/2010/main" val="0"/>
              </a:ext>
            </a:extLst>
          </a:blip>
          <a:srcRect r="58588" b="6148"/>
          <a:stretch/>
        </p:blipFill>
        <p:spPr>
          <a:xfrm>
            <a:off x="11251943" y="1428109"/>
            <a:ext cx="3302257" cy="338251"/>
          </a:xfrm>
          <a:prstGeom prst="rect">
            <a:avLst/>
          </a:prstGeom>
        </p:spPr>
      </p:pic>
      <p:pic>
        <p:nvPicPr>
          <p:cNvPr id="11" name="Picture 10">
            <a:extLst>
              <a:ext uri="{FF2B5EF4-FFF2-40B4-BE49-F238E27FC236}">
                <a16:creationId xmlns:a16="http://schemas.microsoft.com/office/drawing/2014/main" id="{6D2C2409-8EFC-1788-40A0-DBEDB7A8710E}"/>
              </a:ext>
            </a:extLst>
          </p:cNvPr>
          <p:cNvPicPr>
            <a:picLocks noChangeAspect="1"/>
          </p:cNvPicPr>
          <p:nvPr/>
        </p:nvPicPr>
        <p:blipFill>
          <a:blip r:embed="rId8">
            <a:extLst>
              <a:ext uri="{28A0092B-C50C-407E-A947-70E740481C1C}">
                <a14:useLocalDpi xmlns:a14="http://schemas.microsoft.com/office/drawing/2010/main" val="0"/>
              </a:ext>
            </a:extLst>
          </a:blip>
          <a:srcRect r="6484" b="4031"/>
          <a:stretch/>
        </p:blipFill>
        <p:spPr>
          <a:xfrm>
            <a:off x="10172924" y="1833566"/>
            <a:ext cx="7525958" cy="338251"/>
          </a:xfrm>
          <a:prstGeom prst="rect">
            <a:avLst/>
          </a:prstGeom>
        </p:spPr>
      </p:pic>
      <p:sp>
        <p:nvSpPr>
          <p:cNvPr id="12" name="TextBox 11">
            <a:extLst>
              <a:ext uri="{FF2B5EF4-FFF2-40B4-BE49-F238E27FC236}">
                <a16:creationId xmlns:a16="http://schemas.microsoft.com/office/drawing/2014/main" id="{0C121C5D-21D3-5BA5-5193-2B287AFB06D4}"/>
              </a:ext>
            </a:extLst>
          </p:cNvPr>
          <p:cNvSpPr txBox="1"/>
          <p:nvPr/>
        </p:nvSpPr>
        <p:spPr>
          <a:xfrm>
            <a:off x="14421027" y="1310936"/>
            <a:ext cx="5701180" cy="461665"/>
          </a:xfrm>
          <a:prstGeom prst="rect">
            <a:avLst/>
          </a:prstGeom>
          <a:noFill/>
        </p:spPr>
        <p:txBody>
          <a:bodyPr wrap="square">
            <a:spAutoFit/>
          </a:bodyPr>
          <a:lstStyle/>
          <a:p>
            <a:r>
              <a:rPr lang="en-US" sz="2400" b="0" i="0" dirty="0">
                <a:solidFill>
                  <a:srgbClr val="000000"/>
                </a:solidFill>
                <a:effectLst/>
                <a:latin typeface="montserrat" panose="00000500000000000000" pitchFamily="2" charset="0"/>
              </a:rPr>
              <a:t>(1)</a:t>
            </a:r>
            <a:endParaRPr lang="en-US" sz="2400" dirty="0">
              <a:latin typeface="montserrat" panose="00000500000000000000" pitchFamily="2" charset="0"/>
            </a:endParaRPr>
          </a:p>
        </p:txBody>
      </p:sp>
      <p:sp>
        <p:nvSpPr>
          <p:cNvPr id="13" name="TextBox 12">
            <a:extLst>
              <a:ext uri="{FF2B5EF4-FFF2-40B4-BE49-F238E27FC236}">
                <a16:creationId xmlns:a16="http://schemas.microsoft.com/office/drawing/2014/main" id="{C39020E4-BE41-E0F5-528B-99B2C346897C}"/>
              </a:ext>
            </a:extLst>
          </p:cNvPr>
          <p:cNvSpPr txBox="1"/>
          <p:nvPr/>
        </p:nvSpPr>
        <p:spPr>
          <a:xfrm>
            <a:off x="17305404" y="2162260"/>
            <a:ext cx="5701180" cy="461665"/>
          </a:xfrm>
          <a:prstGeom prst="rect">
            <a:avLst/>
          </a:prstGeom>
          <a:noFill/>
        </p:spPr>
        <p:txBody>
          <a:bodyPr wrap="square">
            <a:spAutoFit/>
          </a:bodyPr>
          <a:lstStyle/>
          <a:p>
            <a:r>
              <a:rPr lang="en-US" sz="2400" b="0" i="0" dirty="0">
                <a:solidFill>
                  <a:srgbClr val="000000"/>
                </a:solidFill>
                <a:effectLst/>
                <a:latin typeface="montserrat" panose="00000500000000000000" pitchFamily="2" charset="0"/>
              </a:rPr>
              <a:t>(2)</a:t>
            </a:r>
            <a:endParaRPr lang="en-US" sz="2400" dirty="0">
              <a:latin typeface="montserrat" panose="00000500000000000000" pitchFamily="2" charset="0"/>
            </a:endParaRPr>
          </a:p>
        </p:txBody>
      </p:sp>
    </p:spTree>
    <p:extLst>
      <p:ext uri="{BB962C8B-B14F-4D97-AF65-F5344CB8AC3E}">
        <p14:creationId xmlns:p14="http://schemas.microsoft.com/office/powerpoint/2010/main" val="1216184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D219C775-0786-95B3-9631-F48C96E67D9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AEC46F0-6F44-745C-18EA-05F516E7ED91}"/>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22CBCF7-0C2A-FDFE-5155-6F73C7096D93}"/>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C9D45DFD-1BF0-5854-F809-2FEAB7ADA967}"/>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336E4B54-6B99-1190-33B6-1BE3EEF836EF}"/>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0C339604-E330-3E94-9698-E1A3C247D0EE}"/>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16A1D2CB-0052-9A0F-DCA8-70C204CAAB67}"/>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18D33804-6572-C1AB-572D-9CB1CAC4FFC0}"/>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0D4C103D-0482-3814-22CE-37B37127E617}"/>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414E996-BF13-B515-E084-623A8FEA70D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95415EA-1F99-2E22-C953-39733161B41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20750DF2-E99E-1E8D-14A0-BE33E55901D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DCA2CEFA-45EE-7C4B-AD78-33A0F204D084}"/>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29A05BF-C6D3-D18B-F51C-9389FF6DE3F7}"/>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DD8EB0BB-F897-9F13-2F0A-6867ECDB6E9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068C4365-C13E-54A6-B73A-69DD294D4DC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2D809C8-09AE-D12F-5B3F-BB184ECAD64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562E27F-6E63-D409-A824-5DC4F3909E9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42EE758B-B44E-BE4B-3A01-E8602EDC41D1}"/>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F79A483-6700-E4E2-CB35-1E0ED401AB1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526D8646-0B3A-4BCF-AE44-76B1B65E31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C2EA58D9-7CD1-62F4-9FA4-E633A0408245}"/>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E48CFE66-E106-044A-7163-E547AD16F04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98D641AA-E04B-96CE-0F3E-20D75BA9430C}"/>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74C2F612-7667-4EA1-2CC0-CCCF3DF70CE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CCD20C9-DB8E-6AB7-A859-A05029A1453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D492D28D-E106-4B2B-4FD0-2D9669F3BB79}"/>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6145D76-C846-3806-3971-766C56AF6C6C}"/>
              </a:ext>
            </a:extLst>
          </p:cNvPr>
          <p:cNvSpPr txBox="1"/>
          <p:nvPr/>
        </p:nvSpPr>
        <p:spPr>
          <a:xfrm>
            <a:off x="1511658" y="1331149"/>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2. </a:t>
            </a:r>
            <a:r>
              <a:rPr lang="en-US" sz="3200" b="1" i="0" u="none" strike="noStrike" dirty="0" err="1">
                <a:solidFill>
                  <a:srgbClr val="000000"/>
                </a:solidFill>
                <a:effectLst/>
                <a:latin typeface="montserrat" panose="00000500000000000000" pitchFamily="2" charset="0"/>
              </a:rPr>
              <a:t>Kết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quả</a:t>
            </a:r>
            <a:endParaRPr lang="en-US" sz="3200" b="1" i="0" u="none" strike="noStrike" dirty="0">
              <a:solidFill>
                <a:srgbClr val="000000"/>
              </a:solidFill>
              <a:effectLst/>
              <a:latin typeface="montserrat" panose="00000500000000000000" pitchFamily="2" charset="0"/>
            </a:endParaRPr>
          </a:p>
        </p:txBody>
      </p:sp>
      <p:sp>
        <p:nvSpPr>
          <p:cNvPr id="2" name="TextBox 1">
            <a:extLst>
              <a:ext uri="{FF2B5EF4-FFF2-40B4-BE49-F238E27FC236}">
                <a16:creationId xmlns:a16="http://schemas.microsoft.com/office/drawing/2014/main" id="{B8C2C4B5-0A75-B3DE-322C-B029950ACE10}"/>
              </a:ext>
            </a:extLst>
          </p:cNvPr>
          <p:cNvSpPr txBox="1"/>
          <p:nvPr/>
        </p:nvSpPr>
        <p:spPr>
          <a:xfrm>
            <a:off x="1476544" y="2087591"/>
            <a:ext cx="17083326" cy="646331"/>
          </a:xfrm>
          <a:prstGeom prst="rect">
            <a:avLst/>
          </a:prstGeom>
          <a:noFill/>
        </p:spPr>
        <p:txBody>
          <a:bodyPr wrap="square">
            <a:spAutoFit/>
          </a:bodyPr>
          <a:lstStyle/>
          <a:p>
            <a:pPr rtl="0" fontAlgn="base">
              <a:spcBef>
                <a:spcPts val="0"/>
              </a:spcBef>
              <a:spcAft>
                <a:spcPts val="1000"/>
              </a:spcAft>
            </a:pPr>
            <a:r>
              <a:rPr lang="en-US" sz="3600" dirty="0">
                <a:solidFill>
                  <a:srgbClr val="000000"/>
                </a:solidFill>
                <a:latin typeface="montserrat" panose="00000500000000000000" pitchFamily="2" charset="0"/>
              </a:rPr>
              <a:t>D</a:t>
            </a:r>
            <a:r>
              <a:rPr lang="vi-VN" sz="3600" b="0" i="0" u="none" strike="noStrike" dirty="0">
                <a:solidFill>
                  <a:srgbClr val="000000"/>
                </a:solidFill>
                <a:effectLst/>
                <a:latin typeface="montserrat" panose="00000500000000000000" pitchFamily="2" charset="0"/>
              </a:rPr>
              <a:t>ưới đây là kết quả của quá trình huấn luyện mô hình phát hiện</a:t>
            </a:r>
            <a:endParaRPr lang="en-US" sz="5400" b="1" i="0" u="none" strike="noStrike" dirty="0">
              <a:solidFill>
                <a:srgbClr val="000000"/>
              </a:solidFill>
              <a:effectLst/>
              <a:latin typeface="montserrat" panose="00000500000000000000" pitchFamily="2" charset="0"/>
            </a:endParaRPr>
          </a:p>
        </p:txBody>
      </p:sp>
      <p:pic>
        <p:nvPicPr>
          <p:cNvPr id="9" name="Picture 8">
            <a:extLst>
              <a:ext uri="{FF2B5EF4-FFF2-40B4-BE49-F238E27FC236}">
                <a16:creationId xmlns:a16="http://schemas.microsoft.com/office/drawing/2014/main" id="{6C70A212-5203-6F2B-8DDE-8C163E86F567}"/>
              </a:ext>
            </a:extLst>
          </p:cNvPr>
          <p:cNvPicPr>
            <a:picLocks noChangeAspect="1"/>
          </p:cNvPicPr>
          <p:nvPr/>
        </p:nvPicPr>
        <p:blipFill>
          <a:blip r:embed="rId6"/>
          <a:stretch>
            <a:fillRect/>
          </a:stretch>
        </p:blipFill>
        <p:spPr>
          <a:xfrm>
            <a:off x="1288326" y="2979829"/>
            <a:ext cx="15818268" cy="2816643"/>
          </a:xfrm>
          <a:prstGeom prst="rect">
            <a:avLst/>
          </a:prstGeom>
        </p:spPr>
      </p:pic>
      <p:sp>
        <p:nvSpPr>
          <p:cNvPr id="8" name="TextBox 7">
            <a:extLst>
              <a:ext uri="{FF2B5EF4-FFF2-40B4-BE49-F238E27FC236}">
                <a16:creationId xmlns:a16="http://schemas.microsoft.com/office/drawing/2014/main" id="{16687F8A-8074-4391-8DEA-1ED5735CC388}"/>
              </a:ext>
            </a:extLst>
          </p:cNvPr>
          <p:cNvSpPr txBox="1"/>
          <p:nvPr/>
        </p:nvSpPr>
        <p:spPr>
          <a:xfrm>
            <a:off x="1862222" y="6042379"/>
            <a:ext cx="14563556" cy="2246769"/>
          </a:xfrm>
          <a:prstGeom prst="rect">
            <a:avLst/>
          </a:prstGeom>
          <a:noFill/>
        </p:spPr>
        <p:txBody>
          <a:bodyPr wrap="square">
            <a:spAutoFit/>
          </a:bodyPr>
          <a:lstStyle/>
          <a:p>
            <a:r>
              <a:rPr lang="vi-VN" sz="2800" b="0" i="0" dirty="0">
                <a:solidFill>
                  <a:srgbClr val="000000"/>
                </a:solidFill>
                <a:effectLst/>
                <a:latin typeface="montserrat" panose="00000500000000000000" pitchFamily="2" charset="0"/>
              </a:rPr>
              <a:t>Dù bảng hiệu suất thể hiện mô hình có thể phát hiện các vùng với độ chính xác gần như tuyệt đối - dù là trên bộ dữ liệu để kiểm thử. Cần lưu ý rằng tất cả dữ liệu này được tạo ra từ chung một thuật toán. Vậy nên không tránh khỏi mô hình đã làm quen với những đặc điểm sẵn có. Do đó, sẽ là hợp lý để tiến hành thử nghiệm trên những ảnh độc lập.</a:t>
            </a:r>
            <a:endParaRPr lang="en-US" sz="2800" dirty="0">
              <a:latin typeface="montserrat" panose="00000500000000000000" pitchFamily="2" charset="0"/>
            </a:endParaRPr>
          </a:p>
        </p:txBody>
      </p:sp>
    </p:spTree>
    <p:extLst>
      <p:ext uri="{BB962C8B-B14F-4D97-AF65-F5344CB8AC3E}">
        <p14:creationId xmlns:p14="http://schemas.microsoft.com/office/powerpoint/2010/main" val="10882875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4BE4D554-4376-E2B1-959D-9A8999FFEEE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34BB0FD3-0247-152E-9D47-A7ADF936ED18}"/>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2A558FE4-0671-3969-A05D-E969E3CFDB8A}"/>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B09072B-1F8E-07F5-BA4C-0DEF53D58F15}"/>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D854B146-EDA9-9571-39A8-B8815270B2B7}"/>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E2C8014-EA60-FACF-82C4-BA212D8D6C0D}"/>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CBB6AC0B-46CE-B40F-2A63-A1D7D4584E93}"/>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3816019-8ACC-E731-DE02-2006C889301B}"/>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D287CC50-5B2A-7B41-38D6-0AEC2D2D691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C7762BA0-3950-F0F4-8822-52F4B0871A4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881D4517-3C9D-C7A3-F727-CDC1FB98C9A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D876A1F9-9187-0FD9-D07B-8A8AABD7B3D3}"/>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36036350-6788-92ED-B61A-B7518C2D65DA}"/>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EA21D4D7-6488-2F5B-3473-DB47ED5B1D1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F2B83E5-FA47-64D3-C746-1CDD37E51811}"/>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CF212C2B-79DF-35AB-0AAA-FBE4B720D99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F3FB3C43-72B2-B605-F668-00728395EA84}"/>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83B516AE-539F-FF50-CED9-0A78FE79209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2835050A-4B59-5640-FF6E-81CC2B2A0C3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CA0EB2C-77C8-302B-85C7-65E18867E18F}"/>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854D9D8F-1675-F5E2-C20C-83745350660A}"/>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354B9588-6DB4-9CC1-4BD5-71A3E40782A0}"/>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F53CE5FE-63E8-7EB9-8D7B-C3349949031B}"/>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229FC54-075D-5559-61B8-A149979C3DE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6900B8DC-E573-D91C-62D2-B45D1D7CDDF2}"/>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414D8DE-F351-1625-897C-4794F1DFCDF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9BED6498-E833-221B-5DD3-8B9A2DC012E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B. </a:t>
            </a:r>
            <a:r>
              <a:rPr lang="en-US" sz="2000" dirty="0" err="1">
                <a:solidFill>
                  <a:srgbClr val="000000"/>
                </a:solidFill>
                <a:latin typeface="Calibri" panose="020F0502020204030204" pitchFamily="34" charset="0"/>
                <a:cs typeface="Calibri" panose="020F0502020204030204" pitchFamily="34" charset="0"/>
              </a:rPr>
              <a:t>NỘI</a:t>
            </a:r>
            <a:r>
              <a:rPr lang="en-US" sz="2000" dirty="0">
                <a:solidFill>
                  <a:srgbClr val="000000"/>
                </a:solidFill>
                <a:latin typeface="Calibri" panose="020F0502020204030204" pitchFamily="34" charset="0"/>
                <a:cs typeface="Calibri" panose="020F0502020204030204" pitchFamily="34" charset="0"/>
              </a:rPr>
              <a:t> DUNG</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BDE20C28-40A1-8476-D886-BF703AD49C6E}"/>
              </a:ext>
            </a:extLst>
          </p:cNvPr>
          <p:cNvSpPr txBox="1"/>
          <p:nvPr/>
        </p:nvSpPr>
        <p:spPr>
          <a:xfrm>
            <a:off x="1511658" y="1331149"/>
            <a:ext cx="12130927" cy="584775"/>
          </a:xfrm>
          <a:prstGeom prst="rect">
            <a:avLst/>
          </a:prstGeom>
          <a:noFill/>
        </p:spPr>
        <p:txBody>
          <a:bodyPr wrap="square">
            <a:spAutoFit/>
          </a:bodyPr>
          <a:lstStyle/>
          <a:p>
            <a:pPr rtl="0" fontAlgn="base">
              <a:spcBef>
                <a:spcPts val="0"/>
              </a:spcBef>
              <a:spcAft>
                <a:spcPts val="1000"/>
              </a:spcAft>
            </a:pPr>
            <a:r>
              <a:rPr lang="en-US" sz="3200" b="1" i="0" u="none" strike="noStrike" dirty="0">
                <a:solidFill>
                  <a:srgbClr val="000000"/>
                </a:solidFill>
                <a:effectLst/>
                <a:latin typeface="montserrat" panose="00000500000000000000" pitchFamily="2" charset="0"/>
              </a:rPr>
              <a:t>3.2. </a:t>
            </a:r>
            <a:r>
              <a:rPr lang="en-US" sz="3200" b="1" i="0" u="none" strike="noStrike" dirty="0" err="1">
                <a:solidFill>
                  <a:srgbClr val="000000"/>
                </a:solidFill>
                <a:effectLst/>
                <a:latin typeface="montserrat" panose="00000500000000000000" pitchFamily="2" charset="0"/>
              </a:rPr>
              <a:t>Kết</a:t>
            </a:r>
            <a:r>
              <a:rPr lang="en-US" sz="3200" b="1" i="0" u="none" strike="noStrike" dirty="0">
                <a:solidFill>
                  <a:srgbClr val="000000"/>
                </a:solidFill>
                <a:effectLst/>
                <a:latin typeface="montserrat" panose="00000500000000000000" pitchFamily="2" charset="0"/>
              </a:rPr>
              <a:t> </a:t>
            </a:r>
            <a:r>
              <a:rPr lang="en-US" sz="3200" b="1" i="0" u="none" strike="noStrike" dirty="0" err="1">
                <a:solidFill>
                  <a:srgbClr val="000000"/>
                </a:solidFill>
                <a:effectLst/>
                <a:latin typeface="montserrat" panose="00000500000000000000" pitchFamily="2" charset="0"/>
              </a:rPr>
              <a:t>quả</a:t>
            </a:r>
            <a:endParaRPr lang="en-US" sz="3200" b="1" i="0" u="none" strike="noStrike" dirty="0">
              <a:solidFill>
                <a:srgbClr val="000000"/>
              </a:solidFill>
              <a:effectLst/>
              <a:latin typeface="montserrat" panose="00000500000000000000" pitchFamily="2" charset="0"/>
            </a:endParaRPr>
          </a:p>
        </p:txBody>
      </p:sp>
      <p:pic>
        <p:nvPicPr>
          <p:cNvPr id="6" name="Picture 5" descr="A math equations on a white board&#10;&#10;Description automatically generated">
            <a:extLst>
              <a:ext uri="{FF2B5EF4-FFF2-40B4-BE49-F238E27FC236}">
                <a16:creationId xmlns:a16="http://schemas.microsoft.com/office/drawing/2014/main" id="{05ED53D2-9A61-6957-11C8-A859FD40F6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6840" y="1662535"/>
            <a:ext cx="3710288" cy="3710288"/>
          </a:xfrm>
          <a:prstGeom prst="rect">
            <a:avLst/>
          </a:prstGeom>
        </p:spPr>
      </p:pic>
      <p:pic>
        <p:nvPicPr>
          <p:cNvPr id="10" name="Picture 9" descr="A whiteboard with writing on it&#10;&#10;Description automatically generated">
            <a:extLst>
              <a:ext uri="{FF2B5EF4-FFF2-40B4-BE49-F238E27FC236}">
                <a16:creationId xmlns:a16="http://schemas.microsoft.com/office/drawing/2014/main" id="{A41C9A6A-BDC6-F30B-C008-9B6B4DC45D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0935" y="1915924"/>
            <a:ext cx="4419600" cy="4419600"/>
          </a:xfrm>
          <a:prstGeom prst="rect">
            <a:avLst/>
          </a:prstGeom>
        </p:spPr>
      </p:pic>
      <p:pic>
        <p:nvPicPr>
          <p:cNvPr id="12" name="Picture 11">
            <a:extLst>
              <a:ext uri="{FF2B5EF4-FFF2-40B4-BE49-F238E27FC236}">
                <a16:creationId xmlns:a16="http://schemas.microsoft.com/office/drawing/2014/main" id="{3D50B20D-12C5-BF94-BBBF-EBEF9E013E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578" y="5538992"/>
            <a:ext cx="4159359" cy="4159359"/>
          </a:xfrm>
          <a:prstGeom prst="rect">
            <a:avLst/>
          </a:prstGeom>
        </p:spPr>
      </p:pic>
      <p:pic>
        <p:nvPicPr>
          <p:cNvPr id="14" name="Picture 13">
            <a:extLst>
              <a:ext uri="{FF2B5EF4-FFF2-40B4-BE49-F238E27FC236}">
                <a16:creationId xmlns:a16="http://schemas.microsoft.com/office/drawing/2014/main" id="{E6BF942D-5D7B-A19F-81C8-D46CEFD202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5873" y="5270847"/>
            <a:ext cx="4159359" cy="4159359"/>
          </a:xfrm>
          <a:prstGeom prst="rect">
            <a:avLst/>
          </a:prstGeom>
        </p:spPr>
      </p:pic>
      <p:sp>
        <p:nvSpPr>
          <p:cNvPr id="15" name="TextBox 14">
            <a:extLst>
              <a:ext uri="{FF2B5EF4-FFF2-40B4-BE49-F238E27FC236}">
                <a16:creationId xmlns:a16="http://schemas.microsoft.com/office/drawing/2014/main" id="{61D79D33-AEFC-C7F5-39D0-931E7F0397A9}"/>
              </a:ext>
            </a:extLst>
          </p:cNvPr>
          <p:cNvSpPr txBox="1"/>
          <p:nvPr/>
        </p:nvSpPr>
        <p:spPr>
          <a:xfrm>
            <a:off x="1461658" y="3140798"/>
            <a:ext cx="3459478" cy="584775"/>
          </a:xfrm>
          <a:prstGeom prst="rect">
            <a:avLst/>
          </a:prstGeom>
          <a:noFill/>
        </p:spPr>
        <p:txBody>
          <a:bodyPr wrap="square">
            <a:spAutoFit/>
          </a:bodyPr>
          <a:lstStyle/>
          <a:p>
            <a:pPr rtl="0" fontAlgn="base">
              <a:spcBef>
                <a:spcPts val="0"/>
              </a:spcBef>
              <a:spcAft>
                <a:spcPts val="1000"/>
              </a:spcAft>
            </a:pPr>
            <a:r>
              <a:rPr lang="en-US" sz="3200" dirty="0" err="1">
                <a:solidFill>
                  <a:srgbClr val="000000"/>
                </a:solidFill>
                <a:latin typeface="montserrat" panose="00000500000000000000" pitchFamily="2" charset="0"/>
              </a:rPr>
              <a:t>Ảnh</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đầu</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vào</a:t>
            </a:r>
            <a:endParaRPr lang="en-US" sz="3200" i="0" u="none" strike="noStrike" dirty="0">
              <a:solidFill>
                <a:srgbClr val="000000"/>
              </a:solidFill>
              <a:effectLst/>
              <a:latin typeface="montserrat" panose="00000500000000000000" pitchFamily="2" charset="0"/>
            </a:endParaRPr>
          </a:p>
        </p:txBody>
      </p:sp>
      <p:sp>
        <p:nvSpPr>
          <p:cNvPr id="16" name="TextBox 15">
            <a:extLst>
              <a:ext uri="{FF2B5EF4-FFF2-40B4-BE49-F238E27FC236}">
                <a16:creationId xmlns:a16="http://schemas.microsoft.com/office/drawing/2014/main" id="{7D504FB8-559A-C1F7-80F7-57582E976FC3}"/>
              </a:ext>
            </a:extLst>
          </p:cNvPr>
          <p:cNvSpPr txBox="1"/>
          <p:nvPr/>
        </p:nvSpPr>
        <p:spPr>
          <a:xfrm>
            <a:off x="1436271" y="6695514"/>
            <a:ext cx="3657306" cy="1569660"/>
          </a:xfrm>
          <a:prstGeom prst="rect">
            <a:avLst/>
          </a:prstGeom>
          <a:noFill/>
        </p:spPr>
        <p:txBody>
          <a:bodyPr wrap="square">
            <a:spAutoFit/>
          </a:bodyPr>
          <a:lstStyle/>
          <a:p>
            <a:pPr rtl="0" fontAlgn="base">
              <a:spcBef>
                <a:spcPts val="0"/>
              </a:spcBef>
              <a:spcAft>
                <a:spcPts val="1000"/>
              </a:spcAft>
            </a:pPr>
            <a:r>
              <a:rPr lang="en-US" sz="3200" dirty="0">
                <a:solidFill>
                  <a:srgbClr val="000000"/>
                </a:solidFill>
                <a:latin typeface="montserrat" panose="00000500000000000000" pitchFamily="2" charset="0"/>
              </a:rPr>
              <a:t>Các </a:t>
            </a:r>
            <a:r>
              <a:rPr lang="en-US" sz="3200" dirty="0" err="1">
                <a:solidFill>
                  <a:srgbClr val="000000"/>
                </a:solidFill>
                <a:latin typeface="montserrat" panose="00000500000000000000" pitchFamily="2" charset="0"/>
              </a:rPr>
              <a:t>vùng</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mô</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hình</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đã</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phát</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hiện</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và</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phân</a:t>
            </a:r>
            <a:r>
              <a:rPr lang="en-US" sz="3200" dirty="0">
                <a:solidFill>
                  <a:srgbClr val="000000"/>
                </a:solidFill>
                <a:latin typeface="montserrat" panose="00000500000000000000" pitchFamily="2" charset="0"/>
              </a:rPr>
              <a:t> </a:t>
            </a:r>
            <a:r>
              <a:rPr lang="en-US" sz="3200" dirty="0" err="1">
                <a:solidFill>
                  <a:srgbClr val="000000"/>
                </a:solidFill>
                <a:latin typeface="montserrat" panose="00000500000000000000" pitchFamily="2" charset="0"/>
              </a:rPr>
              <a:t>loại</a:t>
            </a:r>
            <a:endParaRPr lang="en-US" sz="3200" i="0" u="none" strike="noStrike" dirty="0">
              <a:solidFill>
                <a:srgbClr val="000000"/>
              </a:solidFill>
              <a:effectLst/>
              <a:latin typeface="montserrat" panose="00000500000000000000" pitchFamily="2" charset="0"/>
            </a:endParaRPr>
          </a:p>
        </p:txBody>
      </p:sp>
    </p:spTree>
    <p:extLst>
      <p:ext uri="{BB962C8B-B14F-4D97-AF65-F5344CB8AC3E}">
        <p14:creationId xmlns:p14="http://schemas.microsoft.com/office/powerpoint/2010/main" val="21679175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1C560A30-7ADF-EC04-63C7-89316C97E610}"/>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C4194A9D-80A1-9A58-D116-8AA5466670E5}"/>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4D899F55-603F-2220-16E8-B3067E704F0F}"/>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EF9B65B-AD6A-EFDA-587C-08C01E30C90F}"/>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5D43383-98E5-B4D6-9440-04752ADB2418}"/>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28DA19A-63A8-1E3B-8EB2-D4CF2E581667}"/>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567F5D1-9E48-3CC6-9E82-E7CCC5CDB2AB}"/>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20BA234-6D9C-9FEB-846E-86E26A81D23A}"/>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491FD33F-BEEF-5A90-B658-D317D5510809}"/>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DDBCF1F0-97F4-83E0-7F12-051A8D8472E0}"/>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B58A7FE-555D-B6DC-8D22-567AC988851F}"/>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9F38AB1-84FC-870E-1F8F-5A59F9E51A08}"/>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15F4C3AC-D092-D41E-70E8-F16FE5D118EB}"/>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60768FBB-9FD2-D39F-4319-C1A59F86A3D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F53EFA1-5C2D-C4BC-3182-7FD7D3067F4A}"/>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91A284AB-D2FE-477E-F26B-913E14C9CAC5}"/>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A884C1E6-9BEA-D9AA-A72B-308D349938C1}"/>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CDEBF6D5-167C-E0CA-CED2-BDE73C716D2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776201D-B851-6C51-F948-0AE7D99385E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3E898F0E-A46F-373B-907B-45269E9CB835}"/>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1FF77D10-3A7A-BDFD-6411-00032B2D4A3F}"/>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5917B0F-D7E9-1065-0BA4-C9C43634F24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4A44327-899E-D1A4-2B5D-C505DA50ACB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6962755-B650-4961-51D2-7DCF08F466F5}"/>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176171C-A806-8C6A-99CF-55923EF685D0}"/>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067ECEDE-0A2F-A603-6820-4A75A920FB19}"/>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B4B5A130-62C4-E683-3F0F-C1D688EB72B2}"/>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CD4BBFD-C60C-E53A-DDD3-31FFEED7A8E0}"/>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1672EF3A-AB1F-AB41-412A-F644B1EE498E}"/>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A1FA31C5-FB16-99F5-ABEE-51D717626E36}"/>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FBDA49CE-62DB-074A-111A-FED2B0EA05FE}"/>
              </a:ext>
            </a:extLst>
          </p:cNvPr>
          <p:cNvSpPr txBox="1"/>
          <p:nvPr/>
        </p:nvSpPr>
        <p:spPr>
          <a:xfrm>
            <a:off x="1321047" y="1639007"/>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6530A907-EE86-5106-28AA-716FB6FFC6CA}"/>
              </a:ext>
            </a:extLst>
          </p:cNvPr>
          <p:cNvSpPr txBox="1"/>
          <p:nvPr/>
        </p:nvSpPr>
        <p:spPr>
          <a:xfrm>
            <a:off x="10992988" y="2516527"/>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93CD9724-0992-D97C-C077-AF006B1099A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6" name="TextBox 5">
            <a:extLst>
              <a:ext uri="{FF2B5EF4-FFF2-40B4-BE49-F238E27FC236}">
                <a16:creationId xmlns:a16="http://schemas.microsoft.com/office/drawing/2014/main" id="{299E6EDB-37DE-B32C-531B-BBCEAF274E57}"/>
              </a:ext>
            </a:extLst>
          </p:cNvPr>
          <p:cNvSpPr txBox="1"/>
          <p:nvPr/>
        </p:nvSpPr>
        <p:spPr>
          <a:xfrm>
            <a:off x="1321047" y="1639007"/>
            <a:ext cx="10481980" cy="523220"/>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p:txBody>
      </p:sp>
    </p:spTree>
    <p:extLst>
      <p:ext uri="{BB962C8B-B14F-4D97-AF65-F5344CB8AC3E}">
        <p14:creationId xmlns:p14="http://schemas.microsoft.com/office/powerpoint/2010/main" val="6158685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6587C3DF-3D30-3881-4C55-F8CF4C8463C7}"/>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58A3FA57-F05B-1ED9-4BA6-1335EB106EA7}"/>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331AEB90-87F9-3E53-BD3B-F8C47CA3C85F}"/>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8A3E7CA-4583-47A9-A0D5-438334895E8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91A2A189-6225-DE0B-F366-51243335F66C}"/>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EAA49E3B-444C-1390-AF81-DEAB2990878F}"/>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53AAC2CA-BD1A-25CC-CBA3-761D778B86D1}"/>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D28EBC7F-593C-D78A-9E38-231D01620287}"/>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A56CEA31-FAC1-5848-4DF4-343D8B7A619C}"/>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17015813-190E-F209-F96C-02C4624B9C60}"/>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213D098F-C96B-4B4E-B8A8-3A5B30271BEB}"/>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FDFC6E2A-A02A-A59E-2761-FCA025B6613A}"/>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5846A69B-760E-DD96-91D0-1764FB515E8A}"/>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0A0F46D-42DB-1104-C6DA-A0BBF73B49AB}"/>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5AB7FE0-3FA1-D640-66B3-272F8003C1C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410D109C-E4EF-EC19-9F32-076FF767E3BA}"/>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9AC59B5-884D-CF47-9133-30EDE7C3330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74433BC-DCC6-8D46-F518-222CF97BA16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D33AF697-BFFF-8C3F-EE7D-1E08353F6D00}"/>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DC3A87C2-E668-E1C7-172B-02811C00A87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C8D1180E-D022-2DED-C44B-8904268E966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6563373-3015-E5AB-DCE8-3DBC4728EA3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A4A2C7DD-D756-B78F-1A4A-92E9A19E6AB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2EB4B097-4A1B-7F59-0AB0-5FED9333DBA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6AFE1E7-2890-6198-4A57-FF428E9A4CD6}"/>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4D1C897D-AC12-A9B8-56B1-413D02F19737}"/>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02836DF2-A296-F651-FF58-6D17ECFB6D3E}"/>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49D931A-37C3-285B-03D9-995391FD801D}"/>
              </a:ext>
            </a:extLst>
          </p:cNvPr>
          <p:cNvSpPr txBox="1"/>
          <p:nvPr/>
        </p:nvSpPr>
        <p:spPr>
          <a:xfrm>
            <a:off x="-10647009" y="1476339"/>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4.1. </a:t>
            </a:r>
            <a:r>
              <a:rPr lang="en-US" sz="3200" b="1" dirty="0" err="1">
                <a:solidFill>
                  <a:srgbClr val="000000"/>
                </a:solidFill>
                <a:latin typeface="montserrat" panose="00000500000000000000" pitchFamily="2" charset="0"/>
              </a:rPr>
              <a:t>Kết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luận</a:t>
            </a:r>
            <a:endParaRPr lang="en-US" sz="3200" b="1" i="0" u="none" strike="noStrike" dirty="0">
              <a:solidFill>
                <a:srgbClr val="000000"/>
              </a:solidFill>
              <a:effectLst/>
              <a:latin typeface="montserrat" panose="00000500000000000000" pitchFamily="2" charset="0"/>
            </a:endParaRPr>
          </a:p>
        </p:txBody>
      </p:sp>
      <p:sp>
        <p:nvSpPr>
          <p:cNvPr id="6" name="TextBox 5">
            <a:extLst>
              <a:ext uri="{FF2B5EF4-FFF2-40B4-BE49-F238E27FC236}">
                <a16:creationId xmlns:a16="http://schemas.microsoft.com/office/drawing/2014/main" id="{18442FB1-E306-28F1-D960-A2F41E1FF22D}"/>
              </a:ext>
            </a:extLst>
          </p:cNvPr>
          <p:cNvSpPr txBox="1"/>
          <p:nvPr/>
        </p:nvSpPr>
        <p:spPr>
          <a:xfrm>
            <a:off x="-16230600" y="2538022"/>
            <a:ext cx="15284185" cy="6586418"/>
          </a:xfrm>
          <a:prstGeom prst="rect">
            <a:avLst/>
          </a:prstGeom>
          <a:noFill/>
        </p:spPr>
        <p:txBody>
          <a:bodyPr wrap="square">
            <a:spAutoFit/>
          </a:bodyPr>
          <a:lstStyle/>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hệ thống nhận diện và phân loại đối tượng trên canvas với độ chính xác cao (AP50 đạt 96.7% và AP50-95 đạt 87.3% trên tập kiểm thử), cho phép phân biệt được các dạng nội dung khác nhau như văn bản, công thức số và hình học.</a:t>
            </a:r>
            <a:endParaRPr lang="en-US" sz="2800" b="0" i="0" u="none" strike="noStrike" dirty="0">
              <a:solidFill>
                <a:srgbClr val="000000"/>
              </a:solidFill>
              <a:effectLst/>
              <a:latin typeface="montserrat" panose="00000500000000000000" pitchFamily="2" charset="0"/>
            </a:endParaRPr>
          </a:p>
          <a:p>
            <a:pPr rtl="0" fontAlgn="base">
              <a:spcBef>
                <a:spcPts val="120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Thiết kế được module tính toán thông minh có khả năng xử lý các phép toán từ đơn giản đến phức tạp thông qua nhận diện chữ viết tay, giúp người dùng thực hiện các phép tính một cách nhanh chóng và hiệu quả.</a:t>
            </a:r>
            <a:endParaRPr lang="en-US"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1200"/>
              </a:spcAft>
              <a:buFont typeface="+mj-lt"/>
              <a:buAutoNum type="arabicPeriod"/>
            </a:pPr>
            <a:r>
              <a:rPr lang="vi-VN" sz="2800" b="0" i="0" u="none" strike="noStrike" dirty="0">
                <a:solidFill>
                  <a:srgbClr val="000000"/>
                </a:solidFill>
                <a:effectLst/>
                <a:latin typeface="montserrat" panose="00000500000000000000" pitchFamily="2" charset="0"/>
              </a:rPr>
              <a:t>Phát triển thành công module xử lý ngôn ngữ đa phương tiện (MLLM) cho phép tương tác tự nhiên với nội dung trên canvas thông qua giọng nói và văn bản, tạo ra trải nghiệm học tập và làm việc liền mạch.</a:t>
            </a:r>
          </a:p>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phương pháp tạo dữ liệu huấn luyện hiệu quả thông qua thuật toán sinh ảnh tự động với các phép biến đổi đa dạng, giúp tăng cường chất lượng của mô hình nhận diện.</a:t>
            </a:r>
          </a:p>
        </p:txBody>
      </p:sp>
      <p:sp>
        <p:nvSpPr>
          <p:cNvPr id="10" name="TextBox 9">
            <a:extLst>
              <a:ext uri="{FF2B5EF4-FFF2-40B4-BE49-F238E27FC236}">
                <a16:creationId xmlns:a16="http://schemas.microsoft.com/office/drawing/2014/main" id="{3C7D1821-DB74-4A58-118A-01209F63C395}"/>
              </a:ext>
            </a:extLst>
          </p:cNvPr>
          <p:cNvSpPr txBox="1"/>
          <p:nvPr/>
        </p:nvSpPr>
        <p:spPr>
          <a:xfrm>
            <a:off x="4830164" y="4587993"/>
            <a:ext cx="8595012" cy="1569660"/>
          </a:xfrm>
          <a:prstGeom prst="rect">
            <a:avLst/>
          </a:prstGeom>
          <a:noFill/>
        </p:spPr>
        <p:txBody>
          <a:bodyPr wrap="square">
            <a:spAutoFit/>
          </a:bodyPr>
          <a:lstStyle/>
          <a:p>
            <a:r>
              <a:rPr lang="en-US" sz="9600" b="1" dirty="0">
                <a:solidFill>
                  <a:srgbClr val="000000"/>
                </a:solidFill>
                <a:latin typeface="montserrat" panose="00000500000000000000" pitchFamily="2" charset="0"/>
              </a:rPr>
              <a:t>C</a:t>
            </a:r>
            <a:r>
              <a:rPr lang="en-US" sz="9600" b="1" i="0" u="none" strike="noStrike" dirty="0">
                <a:solidFill>
                  <a:srgbClr val="000000"/>
                </a:solidFill>
                <a:effectLst/>
                <a:latin typeface="montserrat" panose="00000500000000000000" pitchFamily="2" charset="0"/>
              </a:rPr>
              <a:t>. </a:t>
            </a:r>
            <a:r>
              <a:rPr lang="en-US" sz="9600" b="1" i="0" u="none" strike="noStrike" dirty="0" err="1">
                <a:solidFill>
                  <a:srgbClr val="000000"/>
                </a:solidFill>
                <a:effectLst/>
                <a:latin typeface="montserrat" panose="00000500000000000000" pitchFamily="2" charset="0"/>
              </a:rPr>
              <a:t>TỔNG</a:t>
            </a:r>
            <a:r>
              <a:rPr lang="en-US" sz="9600" b="1" i="0" u="none" strike="noStrike" dirty="0">
                <a:solidFill>
                  <a:srgbClr val="000000"/>
                </a:solidFill>
                <a:effectLst/>
                <a:latin typeface="montserrat" panose="00000500000000000000" pitchFamily="2" charset="0"/>
              </a:rPr>
              <a:t> </a:t>
            </a:r>
            <a:r>
              <a:rPr lang="en-US" sz="9600" b="1" i="0" u="none" strike="noStrike" dirty="0" err="1">
                <a:solidFill>
                  <a:srgbClr val="000000"/>
                </a:solidFill>
                <a:effectLst/>
                <a:latin typeface="montserrat" panose="00000500000000000000" pitchFamily="2" charset="0"/>
              </a:rPr>
              <a:t>KẾT</a:t>
            </a:r>
            <a:endParaRPr lang="en-US" sz="9600" dirty="0">
              <a:latin typeface="montserrat" panose="00000500000000000000" pitchFamily="2" charset="0"/>
            </a:endParaRPr>
          </a:p>
        </p:txBody>
      </p:sp>
    </p:spTree>
    <p:extLst>
      <p:ext uri="{BB962C8B-B14F-4D97-AF65-F5344CB8AC3E}">
        <p14:creationId xmlns:p14="http://schemas.microsoft.com/office/powerpoint/2010/main" val="389387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710F789-020E-C932-C7DD-9CFF9295C901}"/>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41EF55D0-6B28-E1D7-42C1-527482A99694}"/>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88315AAC-3CE0-590B-DDF9-85F42D1772B7}"/>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A0621D8F-A276-24B1-1F20-C403909C95F9}"/>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706C2A09-FCF1-860D-0BD8-625758AB5028}"/>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DD0369F5-03E8-ED9F-4032-AAF55DD8751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098EF3BC-E0A5-4E2D-6822-1E0AA4F80B57}"/>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FF20DE31-1795-7833-6CEE-21E41F98FA0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3A2EC2F3-AF9F-4F0C-46FA-42CFDE09B3C6}"/>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C3371CE-5851-A047-B6E5-F68314B728FC}"/>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B6CABD2-E3EA-1C51-E0BF-BDB1DEE66801}"/>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8863B6F7-83CC-38FC-CF8F-46F99714780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2BEE4AFE-B3E5-4CA0-234D-D5FD0B5262E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213A1229-48A1-9206-9E37-E99956C7F10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B9EDF68D-8753-1932-CD3B-68797FC4CF06}"/>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272180DE-9A5D-C7AC-4E84-0C65CE53387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37DB5623-4D18-A008-8657-87ED8C6DEA26}"/>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578E5AC9-1E25-7EA8-D79C-3A3FD04B422C}"/>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B78B6D9-A4A9-1F9E-C663-290B702A8C6B}"/>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F9363EA5-3CBB-3038-BCC8-CF71841D649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EA89A661-EAA1-9653-0E87-B68B37E15B6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A8574752-5A24-8B71-7796-DA1D93C2548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AE3FB4EC-6576-1BE5-E337-66770B3C93C4}"/>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59235BC-92D8-76D7-0A87-B97A49F7EE33}"/>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0775146-B8B1-7F20-B350-D77A6BA9AE9C}"/>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D7636734-DE3F-2966-C2AE-82B9DC6213DD}"/>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19F8A8FB-39E9-9FA7-AF0B-A9551815E462}"/>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3.1. </a:t>
            </a:r>
            <a:r>
              <a:rPr lang="en-US" sz="3200" b="1" dirty="0" err="1">
                <a:solidFill>
                  <a:srgbClr val="000000"/>
                </a:solidFill>
                <a:latin typeface="montserrat" panose="00000500000000000000" pitchFamily="2" charset="0"/>
              </a:rPr>
              <a:t>Kết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luận</a:t>
            </a:r>
            <a:endParaRPr lang="en-US" sz="3200" b="1" i="0" u="none" strike="noStrike" dirty="0">
              <a:solidFill>
                <a:srgbClr val="000000"/>
              </a:solidFill>
              <a:effectLst/>
              <a:latin typeface="montserrat" panose="00000500000000000000" pitchFamily="2" charset="0"/>
            </a:endParaRPr>
          </a:p>
        </p:txBody>
      </p:sp>
      <p:sp>
        <p:nvSpPr>
          <p:cNvPr id="6" name="TextBox 5">
            <a:extLst>
              <a:ext uri="{FF2B5EF4-FFF2-40B4-BE49-F238E27FC236}">
                <a16:creationId xmlns:a16="http://schemas.microsoft.com/office/drawing/2014/main" id="{BC77E6D6-E8F3-BAEA-64CB-1915FCEC15AA}"/>
              </a:ext>
            </a:extLst>
          </p:cNvPr>
          <p:cNvSpPr txBox="1"/>
          <p:nvPr/>
        </p:nvSpPr>
        <p:spPr>
          <a:xfrm>
            <a:off x="1554597" y="2431903"/>
            <a:ext cx="15284185" cy="6586418"/>
          </a:xfrm>
          <a:prstGeom prst="rect">
            <a:avLst/>
          </a:prstGeom>
          <a:noFill/>
        </p:spPr>
        <p:txBody>
          <a:bodyPr wrap="square">
            <a:spAutoFit/>
          </a:bodyPr>
          <a:lstStyle/>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hệ thống nhận diện và phân loại đối tượng trên canvas với độ chính xác cao (AP50 đạt 96.7% và AP50-95 đạt 87.3% trên tập kiểm thử), cho phép phân biệt được các dạng nội dung khác nhau như văn bản, công thức số và hình học.</a:t>
            </a:r>
            <a:endParaRPr lang="en-US" sz="2800" b="0" i="0" u="none" strike="noStrike" dirty="0">
              <a:solidFill>
                <a:srgbClr val="000000"/>
              </a:solidFill>
              <a:effectLst/>
              <a:latin typeface="montserrat" panose="00000500000000000000" pitchFamily="2" charset="0"/>
            </a:endParaRPr>
          </a:p>
          <a:p>
            <a:pPr rtl="0" fontAlgn="base">
              <a:spcBef>
                <a:spcPts val="120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Thiết kế được module tính toán thông minh có khả năng xử lý các phép toán từ đơn giản đến phức tạp thông qua nhận diện chữ viết tay, giúp người dùng thực hiện các phép tính một cách nhanh chóng và hiệu quả.</a:t>
            </a:r>
            <a:endParaRPr lang="en-US" sz="2800" b="0" i="0" u="none" strike="noStrike" dirty="0">
              <a:solidFill>
                <a:srgbClr val="000000"/>
              </a:solidFill>
              <a:effectLst/>
              <a:latin typeface="montserrat" panose="00000500000000000000" pitchFamily="2" charset="0"/>
            </a:endParaRPr>
          </a:p>
          <a:p>
            <a:pPr rtl="0" fontAlgn="base">
              <a:spcBef>
                <a:spcPts val="0"/>
              </a:spcBef>
              <a:spcAft>
                <a:spcPts val="0"/>
              </a:spcAft>
              <a:buFont typeface="+mj-lt"/>
              <a:buAutoNum type="arabicPeriod"/>
            </a:pPr>
            <a:endParaRPr lang="vi-VN" sz="2800" b="0" i="0" u="none" strike="noStrike" dirty="0">
              <a:solidFill>
                <a:srgbClr val="000000"/>
              </a:solidFill>
              <a:effectLst/>
              <a:latin typeface="montserrat" panose="00000500000000000000" pitchFamily="2" charset="0"/>
            </a:endParaRPr>
          </a:p>
          <a:p>
            <a:pPr rtl="0" fontAlgn="base">
              <a:spcBef>
                <a:spcPts val="0"/>
              </a:spcBef>
              <a:spcAft>
                <a:spcPts val="1200"/>
              </a:spcAft>
              <a:buFont typeface="+mj-lt"/>
              <a:buAutoNum type="arabicPeriod"/>
            </a:pPr>
            <a:r>
              <a:rPr lang="vi-VN" sz="2800" b="0" i="0" u="none" strike="noStrike" dirty="0">
                <a:solidFill>
                  <a:srgbClr val="000000"/>
                </a:solidFill>
                <a:effectLst/>
                <a:latin typeface="montserrat" panose="00000500000000000000" pitchFamily="2" charset="0"/>
              </a:rPr>
              <a:t>Phát triển thành công module xử lý ngôn ngữ đa phương tiện (MLLM) cho phép tương tác tự nhiên với nội dung trên canvas thông qua giọng nói và văn bản, tạo ra trải nghiệm học tập và làm việc liền mạch.</a:t>
            </a:r>
          </a:p>
          <a:p>
            <a:pPr rtl="0" fontAlgn="base">
              <a:spcBef>
                <a:spcPts val="1200"/>
              </a:spcBef>
              <a:spcAft>
                <a:spcPts val="0"/>
              </a:spcAft>
              <a:buFont typeface="+mj-lt"/>
              <a:buAutoNum type="arabicPeriod"/>
            </a:pPr>
            <a:r>
              <a:rPr lang="vi-VN" sz="2800" b="0" i="0" u="none" strike="noStrike" dirty="0">
                <a:solidFill>
                  <a:srgbClr val="000000"/>
                </a:solidFill>
                <a:effectLst/>
                <a:latin typeface="montserrat" panose="00000500000000000000" pitchFamily="2" charset="0"/>
              </a:rPr>
              <a:t>Xây dựng được phương pháp tạo dữ liệu huấn luyện hiệu quả thông qua thuật toán sinh ảnh tự động với các phép biến đổi đa dạng, giúp tăng cường chất lượng của mô hình nhận diện.</a:t>
            </a:r>
          </a:p>
        </p:txBody>
      </p:sp>
      <p:sp>
        <p:nvSpPr>
          <p:cNvPr id="8" name="TextBox 7">
            <a:extLst>
              <a:ext uri="{FF2B5EF4-FFF2-40B4-BE49-F238E27FC236}">
                <a16:creationId xmlns:a16="http://schemas.microsoft.com/office/drawing/2014/main" id="{463568CC-0587-D24C-0600-A44BB3256532}"/>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36077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A0ABAA0C-C8CE-84A3-55F0-ABB37345179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E17AC367-79A5-C51B-12EA-E2F3C0EE677C}"/>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3979A28-18D2-BEF6-0F0D-4CB191F90E85}"/>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B5246318-F05C-5F76-336D-B5E28CEABF3B}"/>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84145B6-74A1-AB0C-7BE7-C1D0CEA0C3DE}"/>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9E58A1AD-05F7-8E95-D671-5145254C31C5}"/>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7398305F-5624-6C9C-CA6A-1754376DB278}"/>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A82D27AF-571F-C223-B44D-E1F9E8A9D73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625549D0-F0EB-8B16-8683-054FD36BAE1F}"/>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FCE94BC9-3A66-32DB-DF92-47037556B5A4}"/>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2B285ED-A80C-FB87-C383-4BAE53E5BF1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06E76147-3116-1935-95F3-C2B9B17C1ADF}"/>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478FE3CA-C4E7-7A8F-0203-F16BA33DB4ED}"/>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D698CC9-4963-A92B-EFF3-46094AC56CF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7DEB8D62-B0A8-CFAF-FA44-52242159947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749DDA06-C3F7-4434-C541-A87C8659628D}"/>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DBCD5AF0-DB25-743C-EFC0-D7A50A42800E}"/>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671B1AC7-C3E7-1546-6931-3D45470B364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BE061165-2258-7398-EF57-9E3974E0EEE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A8F7569D-0884-3355-2766-816B63A1A62B}"/>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3512EED7-492F-80A3-522B-5ED8764E81EE}"/>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EA0B030D-E610-0B2B-B6A4-579DC600B619}"/>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0F37B675-1050-892A-C0FA-E9CED6015C7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FEBA5D0D-5677-AF03-20DA-99D07587886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972E7F7-8ADF-E490-0BFD-1D0A3781E384}"/>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86EE8957-8DE0-E228-C2D5-3A266B20E969}"/>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E77212F2-E833-D9B4-334D-BED0E7702CA1}"/>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3.2. </a:t>
            </a:r>
            <a:r>
              <a:rPr lang="en-US" sz="3200" b="1" dirty="0" err="1">
                <a:solidFill>
                  <a:srgbClr val="000000"/>
                </a:solidFill>
                <a:latin typeface="montserrat" panose="00000500000000000000" pitchFamily="2" charset="0"/>
              </a:rPr>
              <a:t>Hạn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chế</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tồn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tại</a:t>
            </a:r>
            <a:endParaRPr lang="en-US" sz="3200" b="1" i="0" u="none" strike="noStrike" dirty="0">
              <a:solidFill>
                <a:srgbClr val="000000"/>
              </a:solidFill>
              <a:effectLst/>
              <a:latin typeface="montserrat" panose="00000500000000000000" pitchFamily="2" charset="0"/>
            </a:endParaRPr>
          </a:p>
        </p:txBody>
      </p:sp>
      <p:sp>
        <p:nvSpPr>
          <p:cNvPr id="9" name="TextBox 8">
            <a:extLst>
              <a:ext uri="{FF2B5EF4-FFF2-40B4-BE49-F238E27FC236}">
                <a16:creationId xmlns:a16="http://schemas.microsoft.com/office/drawing/2014/main" id="{6AAD0ECF-649C-7F57-58A1-E7F58E375DDF}"/>
              </a:ext>
            </a:extLst>
          </p:cNvPr>
          <p:cNvSpPr txBox="1"/>
          <p:nvPr/>
        </p:nvSpPr>
        <p:spPr>
          <a:xfrm>
            <a:off x="1484911" y="2307551"/>
            <a:ext cx="15542089" cy="3416320"/>
          </a:xfrm>
          <a:prstGeom prst="rect">
            <a:avLst/>
          </a:prstGeom>
          <a:noFill/>
        </p:spPr>
        <p:txBody>
          <a:bodyPr wrap="square">
            <a:spAutoFit/>
          </a:bodyPr>
          <a:lstStyle/>
          <a:p>
            <a:r>
              <a:rPr lang="vi-VN" sz="3600" dirty="0">
                <a:latin typeface="montserrat" panose="00000500000000000000" pitchFamily="2" charset="0"/>
              </a:rPr>
              <a:t>Dù vậy dự án vẫn còn những hạn chế </a:t>
            </a:r>
            <a:r>
              <a:rPr lang="en-US" sz="3600" dirty="0">
                <a:latin typeface="montserrat" panose="00000500000000000000" pitchFamily="2" charset="0"/>
              </a:rPr>
              <a:t>:</a:t>
            </a:r>
            <a:endParaRPr lang="vi-VN" sz="4800" dirty="0">
              <a:latin typeface="montserrat" panose="00000500000000000000" pitchFamily="2" charset="0"/>
            </a:endParaRPr>
          </a:p>
          <a:p>
            <a:pPr fontAlgn="base"/>
            <a:r>
              <a:rPr lang="en-US" sz="3600" dirty="0">
                <a:latin typeface="montserrat" panose="00000500000000000000" pitchFamily="2" charset="0"/>
              </a:rPr>
              <a:t>	- </a:t>
            </a:r>
            <a:r>
              <a:rPr lang="vi-VN" sz="3600" dirty="0">
                <a:latin typeface="montserrat" panose="00000500000000000000" pitchFamily="2" charset="0"/>
              </a:rPr>
              <a:t>Chi phí triển khai khá cao, yêu cầu các phần cứng tầm trung.</a:t>
            </a:r>
          </a:p>
          <a:p>
            <a:pPr fontAlgn="base"/>
            <a:r>
              <a:rPr lang="en-US" sz="3600" dirty="0">
                <a:latin typeface="montserrat" panose="00000500000000000000" pitchFamily="2" charset="0"/>
              </a:rPr>
              <a:t>	- </a:t>
            </a:r>
            <a:r>
              <a:rPr lang="vi-VN" sz="3600" dirty="0">
                <a:latin typeface="montserrat" panose="00000500000000000000" pitchFamily="2" charset="0"/>
              </a:rPr>
              <a:t>Tốc độ còn chưa được tối ưu</a:t>
            </a:r>
          </a:p>
          <a:p>
            <a:pPr fontAlgn="base"/>
            <a:r>
              <a:rPr lang="en-US" sz="3600" dirty="0">
                <a:latin typeface="montserrat" panose="00000500000000000000" pitchFamily="2" charset="0"/>
              </a:rPr>
              <a:t>	- </a:t>
            </a:r>
            <a:r>
              <a:rPr lang="vi-VN" sz="3600" dirty="0">
                <a:latin typeface="montserrat" panose="00000500000000000000" pitchFamily="2" charset="0"/>
              </a:rPr>
              <a:t>Mô hình phát hiện chưa được huấn luyện trên các cấu trúc phức tạp</a:t>
            </a:r>
          </a:p>
          <a:p>
            <a:pPr fontAlgn="base"/>
            <a:endParaRPr lang="vi-VN" sz="3600" dirty="0">
              <a:latin typeface="montserrat" panose="00000500000000000000" pitchFamily="2" charset="0"/>
            </a:endParaRPr>
          </a:p>
        </p:txBody>
      </p:sp>
      <p:sp>
        <p:nvSpPr>
          <p:cNvPr id="2" name="TextBox 1">
            <a:extLst>
              <a:ext uri="{FF2B5EF4-FFF2-40B4-BE49-F238E27FC236}">
                <a16:creationId xmlns:a16="http://schemas.microsoft.com/office/drawing/2014/main" id="{895CA7DD-2E49-5AC2-FAB0-8047C78B5D84}"/>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32111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4FE1DE7F-3EE0-EE97-733F-3F7E02CD86D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75F773C-46E1-7297-07F5-2DCDB3C20D5E}"/>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181E9B84-12B3-F08C-884C-8AB4E90CD501}"/>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F91B0142-88CE-7888-743C-8113043278F8}"/>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F959795-5BBE-7A8A-0E81-F8441BF62FCA}"/>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2033B28C-F63C-D6F5-EEE3-EAB0E0A4F8A7}"/>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EE32CF2D-E873-BDFE-B874-417C8CB3866C}"/>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56D4399A-8FF6-DCDE-2432-7E445400EBB5}"/>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B4791006-1582-CF2E-6D96-8FD311A8A70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7570F609-25E4-7D1A-CF35-99F868C90326}"/>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F1A20B68-FBCB-8BA4-464C-DE6F04F279A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AA7CE16A-3087-56E7-2E2A-EED73FAB6FAD}"/>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1D0DE6B6-DF52-1538-DCDA-0055458ED339}"/>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0AE18EA7-237F-562E-9060-C3BD47D2377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571AC2FE-CE7B-CFF8-3D81-B2984029B37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9C4A3E0-6A2A-5F2A-4778-7275EAD53732}"/>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8645DC02-B123-2342-1A5D-24CE0A40A585}"/>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B3CB30B0-E34A-C3E1-08E0-21DE2A364208}"/>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C381533-16C0-D5D9-9BB5-3C7B6CE03205}"/>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071B623A-7DD1-EAAB-66E8-BA3003DB1843}"/>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FDA08E1-178C-C6AB-181F-81283190C918}"/>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1D506D6A-01E4-AF30-1135-3A23EBA299C4}"/>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411596C0-7173-0E80-D550-F8B963B4DCF5}"/>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1FC88B19-D5F8-6D28-9A1C-20F7BB8C8CD6}"/>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D956ED90-BFD4-52F9-7493-BC805945A99E}"/>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C09A80D-ADEA-49F1-00E9-84623A130215}"/>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3" name="TextBox 2">
            <a:extLst>
              <a:ext uri="{FF2B5EF4-FFF2-40B4-BE49-F238E27FC236}">
                <a16:creationId xmlns:a16="http://schemas.microsoft.com/office/drawing/2014/main" id="{0ABBA952-E729-DB6C-5BDA-2E10C0A9D8EE}"/>
              </a:ext>
            </a:extLst>
          </p:cNvPr>
          <p:cNvSpPr txBox="1"/>
          <p:nvPr/>
        </p:nvSpPr>
        <p:spPr>
          <a:xfrm>
            <a:off x="1479002" y="1325796"/>
            <a:ext cx="12130927" cy="584775"/>
          </a:xfrm>
          <a:prstGeom prst="rect">
            <a:avLst/>
          </a:prstGeom>
          <a:noFill/>
        </p:spPr>
        <p:txBody>
          <a:bodyPr wrap="square">
            <a:spAutoFit/>
          </a:bodyPr>
          <a:lstStyle/>
          <a:p>
            <a:pPr rtl="0" fontAlgn="base">
              <a:spcBef>
                <a:spcPts val="0"/>
              </a:spcBef>
              <a:spcAft>
                <a:spcPts val="1000"/>
              </a:spcAft>
            </a:pPr>
            <a:r>
              <a:rPr lang="en-US" sz="3200" b="1" dirty="0">
                <a:solidFill>
                  <a:srgbClr val="000000"/>
                </a:solidFill>
                <a:latin typeface="montserrat" panose="00000500000000000000" pitchFamily="2" charset="0"/>
              </a:rPr>
              <a:t>3.3. </a:t>
            </a:r>
            <a:r>
              <a:rPr lang="en-US" sz="3200" b="1" dirty="0" err="1">
                <a:solidFill>
                  <a:srgbClr val="000000"/>
                </a:solidFill>
                <a:latin typeface="montserrat" panose="00000500000000000000" pitchFamily="2" charset="0"/>
              </a:rPr>
              <a:t>Hướng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phát</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triển</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trong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tương</a:t>
            </a:r>
            <a:r>
              <a:rPr lang="en-US" sz="3200" b="1" dirty="0">
                <a:solidFill>
                  <a:srgbClr val="000000"/>
                </a:solidFill>
                <a:latin typeface="montserrat" panose="00000500000000000000" pitchFamily="2" charset="0"/>
              </a:rPr>
              <a:t> </a:t>
            </a:r>
            <a:r>
              <a:rPr lang="en-US" sz="3200" b="1" dirty="0" err="1">
                <a:solidFill>
                  <a:srgbClr val="000000"/>
                </a:solidFill>
                <a:latin typeface="montserrat" panose="00000500000000000000" pitchFamily="2" charset="0"/>
              </a:rPr>
              <a:t>lai</a:t>
            </a:r>
            <a:endParaRPr lang="en-US" sz="3200" b="1" i="0" u="none" strike="noStrike" dirty="0">
              <a:solidFill>
                <a:srgbClr val="000000"/>
              </a:solidFill>
              <a:effectLst/>
              <a:latin typeface="montserrat" panose="00000500000000000000" pitchFamily="2" charset="0"/>
            </a:endParaRPr>
          </a:p>
        </p:txBody>
      </p:sp>
      <p:sp>
        <p:nvSpPr>
          <p:cNvPr id="9" name="TextBox 8">
            <a:extLst>
              <a:ext uri="{FF2B5EF4-FFF2-40B4-BE49-F238E27FC236}">
                <a16:creationId xmlns:a16="http://schemas.microsoft.com/office/drawing/2014/main" id="{A1C3E999-AA74-4CD1-3869-835A73099DDF}"/>
              </a:ext>
            </a:extLst>
          </p:cNvPr>
          <p:cNvSpPr txBox="1"/>
          <p:nvPr/>
        </p:nvSpPr>
        <p:spPr>
          <a:xfrm>
            <a:off x="1484911" y="2307551"/>
            <a:ext cx="15542089" cy="6740307"/>
          </a:xfrm>
          <a:prstGeom prst="rect">
            <a:avLst/>
          </a:prstGeom>
          <a:noFill/>
        </p:spPr>
        <p:txBody>
          <a:bodyPr wrap="square">
            <a:spAutoFit/>
          </a:bodyPr>
          <a:lstStyle/>
          <a:p>
            <a:r>
              <a:rPr lang="vi-VN" sz="3600" dirty="0">
                <a:latin typeface="montserrat" panose="00000500000000000000" pitchFamily="2" charset="0"/>
              </a:rPr>
              <a:t>Trong tương lai nhóm chúng tôi sẽ tập chung vào các hướng phát triển sau</a:t>
            </a:r>
            <a:r>
              <a:rPr lang="en-US" sz="3600" dirty="0">
                <a:latin typeface="montserrat" panose="00000500000000000000" pitchFamily="2" charset="0"/>
              </a:rPr>
              <a:t>:</a:t>
            </a:r>
            <a:endParaRPr lang="vi-VN" sz="4800" dirty="0">
              <a:latin typeface="montserrat" panose="00000500000000000000" pitchFamily="2" charset="0"/>
            </a:endParaRPr>
          </a:p>
          <a:p>
            <a:pPr fontAlgn="base"/>
            <a:r>
              <a:rPr lang="en-US" sz="3600" dirty="0">
                <a:latin typeface="montserrat" panose="00000500000000000000" pitchFamily="2" charset="0"/>
              </a:rPr>
              <a:t>	- </a:t>
            </a:r>
            <a:r>
              <a:rPr lang="vi-VN" sz="3600" dirty="0">
                <a:latin typeface="montserrat" panose="00000500000000000000" pitchFamily="2" charset="0"/>
              </a:rPr>
              <a:t>Khắc phục những hạn chế còn tồn tại</a:t>
            </a:r>
          </a:p>
          <a:p>
            <a:pPr fontAlgn="base"/>
            <a:r>
              <a:rPr lang="en-US" sz="3600" dirty="0">
                <a:latin typeface="montserrat" panose="00000500000000000000" pitchFamily="2" charset="0"/>
              </a:rPr>
              <a:t>	- </a:t>
            </a:r>
            <a:r>
              <a:rPr lang="vi-VN" sz="3600" dirty="0">
                <a:latin typeface="montserrat" panose="00000500000000000000" pitchFamily="2" charset="0"/>
              </a:rPr>
              <a:t>Nhận diện chữ viết tay bằng mạng hồi tiếp dài ngắn (LSTM) và Phân loại thời gian kết nối (CTC) bằng cách tiếp nhận danh sách các điểm </a:t>
            </a:r>
            <a:r>
              <a:rPr lang="en-US" sz="3600" dirty="0">
                <a:latin typeface="montserrat" panose="00000500000000000000" pitchFamily="2" charset="0"/>
              </a:rPr>
              <a:t>c</a:t>
            </a:r>
            <a:r>
              <a:rPr lang="vi-VN" sz="3600" dirty="0">
                <a:latin typeface="montserrat" panose="00000500000000000000" pitchFamily="2" charset="0"/>
              </a:rPr>
              <a:t>ấu tạo nên nét chữ đó. Giúp giảm thiệu thời gian cũng như chi chi phí </a:t>
            </a:r>
            <a:r>
              <a:rPr lang="en-US" sz="3600" dirty="0">
                <a:latin typeface="montserrat" panose="00000500000000000000" pitchFamily="2" charset="0"/>
              </a:rPr>
              <a:t>	</a:t>
            </a:r>
            <a:r>
              <a:rPr lang="vi-VN" sz="3600" dirty="0">
                <a:latin typeface="montserrat" panose="00000500000000000000" pitchFamily="2" charset="0"/>
              </a:rPr>
              <a:t>để nhận diện chữ viết tay một cách đáng kể.</a:t>
            </a:r>
          </a:p>
          <a:p>
            <a:pPr fontAlgn="base"/>
            <a:r>
              <a:rPr lang="en-US" sz="3600" dirty="0">
                <a:latin typeface="montserrat" panose="00000500000000000000" pitchFamily="2" charset="0"/>
              </a:rPr>
              <a:t>	- </a:t>
            </a:r>
            <a:r>
              <a:rPr lang="vi-VN" sz="3600" dirty="0">
                <a:latin typeface="montserrat" panose="00000500000000000000" pitchFamily="2" charset="0"/>
              </a:rPr>
              <a:t>Huấn luyện một mô hình riêng biệt để mô tả hình vẽ giúp gia tăng độ chính xác cho hệ thống.</a:t>
            </a:r>
          </a:p>
          <a:p>
            <a:pPr fontAlgn="base"/>
            <a:r>
              <a:rPr lang="en-US" sz="3600" dirty="0">
                <a:latin typeface="montserrat" panose="00000500000000000000" pitchFamily="2" charset="0"/>
              </a:rPr>
              <a:t>	- </a:t>
            </a:r>
            <a:r>
              <a:rPr lang="vi-VN" sz="3600" dirty="0">
                <a:latin typeface="montserrat" panose="00000500000000000000" pitchFamily="2" charset="0"/>
              </a:rPr>
              <a:t>Cho phép người dùng vẽ trực tiếp lên file PDF, DOCX để nâng cao tính </a:t>
            </a:r>
            <a:r>
              <a:rPr lang="en-US" sz="3600" dirty="0">
                <a:latin typeface="montserrat" panose="00000500000000000000" pitchFamily="2" charset="0"/>
              </a:rPr>
              <a:t>t</a:t>
            </a:r>
            <a:r>
              <a:rPr lang="vi-VN" sz="3600" dirty="0">
                <a:latin typeface="montserrat" panose="00000500000000000000" pitchFamily="2" charset="0"/>
              </a:rPr>
              <a:t>iện lợi của ứng dụng.</a:t>
            </a:r>
          </a:p>
          <a:p>
            <a:pPr fontAlgn="base"/>
            <a:r>
              <a:rPr lang="en-US" sz="3600" dirty="0">
                <a:latin typeface="montserrat" panose="00000500000000000000" pitchFamily="2" charset="0"/>
              </a:rPr>
              <a:t>	- </a:t>
            </a:r>
            <a:r>
              <a:rPr lang="vi-VN" sz="3600" dirty="0">
                <a:latin typeface="montserrat" panose="00000500000000000000" pitchFamily="2" charset="0"/>
              </a:rPr>
              <a:t>Phát triển tính năng tìm kiếm, truy xuất dữ liệu.</a:t>
            </a:r>
          </a:p>
        </p:txBody>
      </p:sp>
      <p:sp>
        <p:nvSpPr>
          <p:cNvPr id="2" name="TextBox 1">
            <a:extLst>
              <a:ext uri="{FF2B5EF4-FFF2-40B4-BE49-F238E27FC236}">
                <a16:creationId xmlns:a16="http://schemas.microsoft.com/office/drawing/2014/main" id="{1EC9C232-2902-D383-BF16-51915824627F}"/>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09086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2FFEE2E7-4063-C93A-EC40-93650EA65070}"/>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7E84C283-750B-F40E-5880-87112406940D}"/>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7B2BEAB1-E45D-EA9D-5173-5E685B068123}"/>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02EEF72D-A2C2-A730-2F2B-3EA12EA08D9E}"/>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78C42C75-F9D8-9D83-B3D1-C97575C13CAA}"/>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760AB4FC-361A-07A8-9CED-9953AC9B1330}"/>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683F22F-8733-BF18-7F72-E0A12DB1935B}"/>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C4381AAA-C102-0621-022A-BDFE3A96783F}"/>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C9039C2C-DB3B-A992-367C-DDAEE1FCBCD5}"/>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4FE2BA51-225C-4F94-236C-A2BB4500DF4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0C17D1A9-D918-6F81-F208-0361DB618577}"/>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CC70443A-2709-4A06-AB5A-C4235A546A64}"/>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41E44D35-387B-5F59-88D8-11263928005E}"/>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4E500BA4-B006-50CA-35E4-BD8FFB6C366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FB375B08-EC29-7DBA-5B62-568E74D52D0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E9DD63C2-4110-B9A0-D84F-C0ED3E9175AA}"/>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C7BDAC27-55A1-E07E-AC88-EFF4473528C0}"/>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9AB3D302-66FB-E94F-E010-1D5D4EFF6BF4}"/>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F4A66832-BDDE-AE81-0F50-CC735B3CEDE6}"/>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60ADEA8-E804-A318-BDAF-CE5B828CD399}"/>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275949EE-C23A-BA0E-C528-7CED04744D44}"/>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59C33028-6531-C601-4C29-A194320EFCE1}"/>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B43C1580-BB49-C08D-112B-D04AD0B37F5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0E5C35FB-8FE6-6803-6915-04BB2E44654E}"/>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92B0DA2D-B9F1-89FD-EBC0-8FB37F0859E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08C72C85-2668-7E6E-661F-C840FBAAA928}"/>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2" name="TextBox 1">
            <a:extLst>
              <a:ext uri="{FF2B5EF4-FFF2-40B4-BE49-F238E27FC236}">
                <a16:creationId xmlns:a16="http://schemas.microsoft.com/office/drawing/2014/main" id="{7D369224-2929-E63E-09CB-0DBE3F0F3DA7}"/>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BEDB259-17C2-A481-1DE4-55D91E83B666}"/>
              </a:ext>
            </a:extLst>
          </p:cNvPr>
          <p:cNvSpPr txBox="1"/>
          <p:nvPr/>
        </p:nvSpPr>
        <p:spPr>
          <a:xfrm>
            <a:off x="4551317" y="5060457"/>
            <a:ext cx="10391774" cy="923330"/>
          </a:xfrm>
          <a:prstGeom prst="rect">
            <a:avLst/>
          </a:prstGeom>
          <a:noFill/>
        </p:spPr>
        <p:txBody>
          <a:bodyPr wrap="square">
            <a:spAutoFit/>
          </a:bodyPr>
          <a:lstStyle/>
          <a:p>
            <a:r>
              <a:rPr lang="en-US" sz="5400" b="1" i="0" dirty="0">
                <a:solidFill>
                  <a:srgbClr val="000000"/>
                </a:solidFill>
                <a:effectLst/>
                <a:latin typeface="montserrat" panose="00000500000000000000" pitchFamily="2" charset="0"/>
              </a:rPr>
              <a:t>D. </a:t>
            </a:r>
            <a:r>
              <a:rPr lang="en-US" sz="5400" b="1" i="0" dirty="0" err="1">
                <a:solidFill>
                  <a:srgbClr val="000000"/>
                </a:solidFill>
                <a:effectLst/>
                <a:latin typeface="montserrat" panose="00000500000000000000" pitchFamily="2" charset="0"/>
              </a:rPr>
              <a:t>TÀI</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LIỆU</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THAM</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KHẢO</a:t>
            </a:r>
            <a:endParaRPr lang="en-US" sz="5400" dirty="0">
              <a:latin typeface="montserrat" panose="00000500000000000000" pitchFamily="2" charset="0"/>
            </a:endParaRPr>
          </a:p>
        </p:txBody>
      </p:sp>
    </p:spTree>
    <p:extLst>
      <p:ext uri="{BB962C8B-B14F-4D97-AF65-F5344CB8AC3E}">
        <p14:creationId xmlns:p14="http://schemas.microsoft.com/office/powerpoint/2010/main" val="23278910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2B72473A-E430-DC35-1C53-794C43EA8AE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31FA93A-8DE1-BF3C-6BD8-FF2CF31376D9}"/>
              </a:ext>
            </a:extLst>
          </p:cNvPr>
          <p:cNvGrpSpPr>
            <a:grpSpLocks/>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9F9C8EA5-16D0-2061-D7BE-35C0B576A935}"/>
                </a:ext>
              </a:extLst>
            </p:cNvPr>
            <p:cNvSpPr>
              <a:spLocks/>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8849BC95-C2D1-4B4D-0B87-BD68C451641C}"/>
                </a:ext>
              </a:extLst>
            </p:cNvPr>
            <p:cNvSpPr txBox="1">
              <a:spLocks/>
            </p:cNvSpPr>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2FC1280E-70F3-08A8-1BFC-74E09D80803B}"/>
              </a:ext>
            </a:extLst>
          </p:cNvPr>
          <p:cNvGrpSpPr>
            <a:grpSpLocks/>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5E4B859A-2248-7A41-4587-818BED320206}"/>
                </a:ext>
              </a:extLst>
            </p:cNvPr>
            <p:cNvSpPr>
              <a:spLocks/>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96477E1A-221C-8A4C-C7B8-01A75F2C3D59}"/>
                </a:ext>
              </a:extLst>
            </p:cNvPr>
            <p:cNvSpPr txBox="1">
              <a:spLocks/>
            </p:cNvSpPr>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5" name="Group 124">
            <a:extLst>
              <a:ext uri="{FF2B5EF4-FFF2-40B4-BE49-F238E27FC236}">
                <a16:creationId xmlns:a16="http://schemas.microsoft.com/office/drawing/2014/main" id="{3E1F3497-8407-381B-5134-46CF9F453E6E}"/>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8CBBBA11-7057-3DDD-FCBC-87AB62B28C52}"/>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3D3F73F5-92E4-41EA-9C74-1E43E0A20B05}"/>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9E3940CA-74DD-5BBA-1191-A4395D832B8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BA7C8BE4-28A6-FABD-847B-E333797A751C}"/>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4A1F685A-888C-DBD2-3EC3-034F13F94177}"/>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C680572-BFAC-E435-CB20-111008F8B77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08DABB78-6854-0FB9-2804-1417AEAD2BB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00A6F354-28DE-9545-D12D-D63907632F9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A236244F-3963-819F-F2BB-782537B6B54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B72D6052-DE4E-5945-7B48-F8A1B0F48AC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1D057A8B-0C2F-D42A-FAE5-454D3EA2F30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B02F688-780E-9E4A-756A-043C6E95F9B8}"/>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FF916215-60EE-340F-B415-4F96112D59AB}"/>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5918D161-2440-4EAE-6A4E-7C7661858922}"/>
              </a:ext>
            </a:extLst>
          </p:cNvPr>
          <p:cNvGrpSpPr/>
          <p:nvPr/>
        </p:nvGrpSpPr>
        <p:grpSpPr>
          <a:xfrm rot="951103">
            <a:off x="17436032" y="8427623"/>
            <a:ext cx="650273" cy="619791"/>
            <a:chOff x="0" y="0"/>
            <a:chExt cx="812800" cy="774700"/>
          </a:xfrm>
        </p:grpSpPr>
        <p:sp>
          <p:nvSpPr>
            <p:cNvPr id="102" name="Freeform 102">
              <a:extLst>
                <a:ext uri="{FF2B5EF4-FFF2-40B4-BE49-F238E27FC236}">
                  <a16:creationId xmlns:a16="http://schemas.microsoft.com/office/drawing/2014/main" id="{55103548-B409-E37E-D27B-30246D9A5DA0}"/>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A3E2F150-825E-09EE-AADE-32D993CE5127}"/>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CE5899F3-9C6D-D203-0987-880C730DF81D}"/>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F64B5FFC-E1D9-70FF-49AC-F894F9AAB623}"/>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2" name="TextBox 1">
            <a:extLst>
              <a:ext uri="{FF2B5EF4-FFF2-40B4-BE49-F238E27FC236}">
                <a16:creationId xmlns:a16="http://schemas.microsoft.com/office/drawing/2014/main" id="{A9BCA3C1-05D7-8B07-A6D2-9E3C35F87580}"/>
              </a:ext>
            </a:extLst>
          </p:cNvPr>
          <p:cNvSpPr txBox="1"/>
          <p:nvPr/>
        </p:nvSpPr>
        <p:spPr>
          <a:xfrm>
            <a:off x="13323078" y="233115"/>
            <a:ext cx="2331255" cy="400110"/>
          </a:xfrm>
          <a:prstGeom prst="rect">
            <a:avLst/>
          </a:prstGeom>
          <a:noFill/>
        </p:spPr>
        <p:txBody>
          <a:bodyPr wrap="square">
            <a:spAutoFit/>
          </a:bodyPr>
          <a:lstStyle/>
          <a:p>
            <a:pPr rtl="0">
              <a:spcBef>
                <a:spcPts val="0"/>
              </a:spcBef>
              <a:spcAft>
                <a:spcPts val="600"/>
              </a:spcAft>
            </a:pPr>
            <a:r>
              <a:rPr lang="en-US" sz="2000" dirty="0">
                <a:solidFill>
                  <a:srgbClr val="000000"/>
                </a:solidFill>
                <a:latin typeface="Calibri" panose="020F0502020204030204" pitchFamily="34" charset="0"/>
                <a:cs typeface="Calibri" panose="020F0502020204030204" pitchFamily="34" charset="0"/>
              </a:rPr>
              <a:t>C. </a:t>
            </a:r>
            <a:r>
              <a:rPr lang="en-US" sz="2000" dirty="0" err="1">
                <a:solidFill>
                  <a:srgbClr val="000000"/>
                </a:solidFill>
                <a:latin typeface="Calibri" panose="020F0502020204030204" pitchFamily="34" charset="0"/>
                <a:cs typeface="Calibri" panose="020F0502020204030204" pitchFamily="34" charset="0"/>
              </a:rPr>
              <a:t>TỔNG</a:t>
            </a:r>
            <a:r>
              <a:rPr lang="en-US" sz="2000" dirty="0">
                <a:solidFill>
                  <a:srgbClr val="000000"/>
                </a:solidFill>
                <a:latin typeface="Calibri" panose="020F0502020204030204" pitchFamily="34" charset="0"/>
                <a:cs typeface="Calibri" panose="020F0502020204030204" pitchFamily="34" charset="0"/>
              </a:rPr>
              <a:t> </a:t>
            </a:r>
            <a:r>
              <a:rPr lang="en-US" sz="2000" dirty="0" err="1">
                <a:solidFill>
                  <a:srgbClr val="000000"/>
                </a:solidFill>
                <a:latin typeface="Calibri" panose="020F0502020204030204" pitchFamily="34" charset="0"/>
                <a:cs typeface="Calibri" panose="020F0502020204030204" pitchFamily="34" charset="0"/>
              </a:rPr>
              <a:t>KẾT</a:t>
            </a:r>
            <a:endParaRPr lang="vi-VN" sz="20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765DE6-050D-F30F-0F3D-DE6AAAC0EF0C}"/>
              </a:ext>
            </a:extLst>
          </p:cNvPr>
          <p:cNvSpPr txBox="1"/>
          <p:nvPr/>
        </p:nvSpPr>
        <p:spPr>
          <a:xfrm>
            <a:off x="4800600" y="1432929"/>
            <a:ext cx="10391774" cy="923330"/>
          </a:xfrm>
          <a:prstGeom prst="rect">
            <a:avLst/>
          </a:prstGeom>
          <a:noFill/>
        </p:spPr>
        <p:txBody>
          <a:bodyPr wrap="square">
            <a:spAutoFit/>
          </a:bodyPr>
          <a:lstStyle/>
          <a:p>
            <a:r>
              <a:rPr lang="en-US" sz="5400" b="1" i="0" dirty="0">
                <a:solidFill>
                  <a:srgbClr val="000000"/>
                </a:solidFill>
                <a:effectLst/>
                <a:latin typeface="montserrat" panose="00000500000000000000" pitchFamily="2" charset="0"/>
              </a:rPr>
              <a:t>D. </a:t>
            </a:r>
            <a:r>
              <a:rPr lang="en-US" sz="5400" b="1" i="0" dirty="0" err="1">
                <a:solidFill>
                  <a:srgbClr val="000000"/>
                </a:solidFill>
                <a:effectLst/>
                <a:latin typeface="montserrat" panose="00000500000000000000" pitchFamily="2" charset="0"/>
              </a:rPr>
              <a:t>TÀI</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LIỆU</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THAM</a:t>
            </a:r>
            <a:r>
              <a:rPr lang="en-US" sz="5400" b="1" i="0" dirty="0">
                <a:solidFill>
                  <a:srgbClr val="000000"/>
                </a:solidFill>
                <a:effectLst/>
                <a:latin typeface="montserrat" panose="00000500000000000000" pitchFamily="2" charset="0"/>
              </a:rPr>
              <a:t> </a:t>
            </a:r>
            <a:r>
              <a:rPr lang="en-US" sz="5400" b="1" i="0" dirty="0" err="1">
                <a:solidFill>
                  <a:srgbClr val="000000"/>
                </a:solidFill>
                <a:effectLst/>
                <a:latin typeface="montserrat" panose="00000500000000000000" pitchFamily="2" charset="0"/>
              </a:rPr>
              <a:t>KHẢO</a:t>
            </a:r>
            <a:endParaRPr lang="en-US" sz="5400" dirty="0">
              <a:latin typeface="montserrat" panose="00000500000000000000" pitchFamily="2" charset="0"/>
            </a:endParaRPr>
          </a:p>
        </p:txBody>
      </p:sp>
      <p:sp>
        <p:nvSpPr>
          <p:cNvPr id="5" name="TextBox 4">
            <a:extLst>
              <a:ext uri="{FF2B5EF4-FFF2-40B4-BE49-F238E27FC236}">
                <a16:creationId xmlns:a16="http://schemas.microsoft.com/office/drawing/2014/main" id="{F768C369-1FF6-9DEF-76B5-EAE69C8EF14E}"/>
              </a:ext>
            </a:extLst>
          </p:cNvPr>
          <p:cNvSpPr txBox="1"/>
          <p:nvPr/>
        </p:nvSpPr>
        <p:spPr>
          <a:xfrm>
            <a:off x="3983679" y="2615088"/>
            <a:ext cx="10653712" cy="2062103"/>
          </a:xfrm>
          <a:prstGeom prst="rect">
            <a:avLst/>
          </a:prstGeom>
          <a:noFill/>
        </p:spPr>
        <p:txBody>
          <a:bodyPr wrap="square">
            <a:spAutoFit/>
          </a:bodyPr>
          <a:lstStyle/>
          <a:p>
            <a:r>
              <a:rPr lang="en-US" sz="3200" b="0" i="0" dirty="0">
                <a:solidFill>
                  <a:srgbClr val="000000"/>
                </a:solidFill>
                <a:effectLst/>
                <a:latin typeface="Times New Roman" panose="02020603050405020304" pitchFamily="18" charset="0"/>
              </a:rPr>
              <a:t>Zhao, </a:t>
            </a:r>
            <a:r>
              <a:rPr lang="en-US" sz="3200" b="0" i="0" dirty="0" err="1">
                <a:solidFill>
                  <a:srgbClr val="000000"/>
                </a:solidFill>
                <a:effectLst/>
                <a:latin typeface="Times New Roman" panose="02020603050405020304" pitchFamily="18" charset="0"/>
              </a:rPr>
              <a:t>Wenqi</a:t>
            </a:r>
            <a:r>
              <a:rPr lang="en-US" sz="3200" b="0" i="0" dirty="0">
                <a:solidFill>
                  <a:srgbClr val="000000"/>
                </a:solidFill>
                <a:effectLst/>
                <a:latin typeface="Times New Roman" panose="02020603050405020304" pitchFamily="18" charset="0"/>
              </a:rPr>
              <a:t>, and </a:t>
            </a:r>
            <a:r>
              <a:rPr lang="en-US" sz="3200" b="0" i="0" dirty="0" err="1">
                <a:solidFill>
                  <a:srgbClr val="000000"/>
                </a:solidFill>
                <a:effectLst/>
                <a:latin typeface="Times New Roman" panose="02020603050405020304" pitchFamily="18" charset="0"/>
              </a:rPr>
              <a:t>Liangcai</a:t>
            </a:r>
            <a:r>
              <a:rPr lang="en-US" sz="3200" b="0" i="0" dirty="0">
                <a:solidFill>
                  <a:srgbClr val="000000"/>
                </a:solidFill>
                <a:effectLst/>
                <a:latin typeface="Times New Roman" panose="02020603050405020304" pitchFamily="18" charset="0"/>
              </a:rPr>
              <a:t> Gao. “[2207.04410] </a:t>
            </a:r>
            <a:r>
              <a:rPr lang="en-US" sz="3200" b="0" i="0" dirty="0" err="1">
                <a:solidFill>
                  <a:srgbClr val="000000"/>
                </a:solidFill>
                <a:effectLst/>
                <a:latin typeface="Times New Roman" panose="02020603050405020304" pitchFamily="18" charset="0"/>
              </a:rPr>
              <a:t>CoMER</a:t>
            </a:r>
            <a:r>
              <a:rPr lang="en-US" sz="3200" b="0" i="0" dirty="0">
                <a:solidFill>
                  <a:srgbClr val="000000"/>
                </a:solidFill>
                <a:effectLst/>
                <a:latin typeface="Times New Roman" panose="02020603050405020304" pitchFamily="18" charset="0"/>
              </a:rPr>
              <a:t>: Modeling Coverage for Transformer-based Handwritten Mathematical Expression Recognition.” </a:t>
            </a:r>
            <a:r>
              <a:rPr lang="en-US" sz="3200" b="0" i="1" dirty="0" err="1">
                <a:solidFill>
                  <a:srgbClr val="000000"/>
                </a:solidFill>
                <a:effectLst/>
                <a:latin typeface="Times New Roman" panose="02020603050405020304" pitchFamily="18" charset="0"/>
              </a:rPr>
              <a:t>arXiv</a:t>
            </a:r>
            <a:r>
              <a:rPr lang="en-US" sz="3200" b="0" i="0" u="none" strike="noStrike" dirty="0">
                <a:solidFill>
                  <a:srgbClr val="000000"/>
                </a:solidFill>
                <a:effectLst/>
                <a:latin typeface="Times New Roman" panose="02020603050405020304" pitchFamily="18" charset="0"/>
              </a:rPr>
              <a:t>, 10 July 2022, https://arxiv.org/abs/2207.04410. Accessed 19 November 2024.</a:t>
            </a:r>
            <a:endParaRPr lang="en-US" sz="3200" dirty="0"/>
          </a:p>
        </p:txBody>
      </p:sp>
      <p:pic>
        <p:nvPicPr>
          <p:cNvPr id="9" name="Picture 8">
            <a:extLst>
              <a:ext uri="{FF2B5EF4-FFF2-40B4-BE49-F238E27FC236}">
                <a16:creationId xmlns:a16="http://schemas.microsoft.com/office/drawing/2014/main" id="{4CB5FBF3-2EE4-0E97-3E9B-93F5FB05E444}"/>
              </a:ext>
            </a:extLst>
          </p:cNvPr>
          <p:cNvPicPr>
            <a:picLocks noChangeAspect="1"/>
          </p:cNvPicPr>
          <p:nvPr/>
        </p:nvPicPr>
        <p:blipFill>
          <a:blip r:embed="rId6"/>
          <a:stretch>
            <a:fillRect/>
          </a:stretch>
        </p:blipFill>
        <p:spPr>
          <a:xfrm>
            <a:off x="4907098" y="5017885"/>
            <a:ext cx="8806874" cy="4417069"/>
          </a:xfrm>
          <a:prstGeom prst="rect">
            <a:avLst/>
          </a:prstGeom>
        </p:spPr>
      </p:pic>
    </p:spTree>
    <p:extLst>
      <p:ext uri="{BB962C8B-B14F-4D97-AF65-F5344CB8AC3E}">
        <p14:creationId xmlns:p14="http://schemas.microsoft.com/office/powerpoint/2010/main" val="31500382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CF019C84-3A4B-DB69-9E98-5E3EFDDDFC49}"/>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2C999368-0329-8ED0-8B25-5AA1CF1494BE}"/>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05678B01-318E-FA92-34F0-341796E49570}"/>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2C202555-9549-AA36-6A3D-010F6FC994FD}"/>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E4602018-B05C-861B-310C-6CDD7A86CA66}"/>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82811A50-E220-AFAF-1BDE-75176925F8B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4017A7A3-BC8E-EF12-7184-1D14BCBA9CF3}"/>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C9BF661D-0910-A04C-B94B-EFADEFF13DE9}"/>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F2145131-B50C-8D4E-CC17-D3A889CC6739}"/>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0DDB0092-94A3-87EF-9BA0-3E8A6641779A}"/>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BAE9D7FD-23E3-6209-8526-E7863536305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4B0A9F1A-C270-97A6-6150-63DE322D1593}"/>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3D37C68-FA0C-E12A-B30A-71C311950513}"/>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E2CA8FDE-4AF9-3ED6-F040-6AA876B7DE18}"/>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E4D62B0F-1166-7EF4-FC86-9B0A67EB86E6}"/>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41D51D89-7A5B-C69A-F276-92873B31BBAE}"/>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8822CF3A-AC82-E87B-D257-E0FBA14CEA83}"/>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F88825ED-A532-0B99-4730-5D4351210A3A}"/>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852B9F44-285D-BE99-77A4-2E939E9B382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A3BFF1CE-490B-C8FB-F74F-27A71EF8A62C}"/>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9942C146-724E-A09D-C637-04A3E4919C2D}"/>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1B05D046-9A7C-F250-327D-8E102C37BDC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192A55BB-D408-8719-808F-C3D2836A5313}"/>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C929F52C-1FF9-0D3F-90EA-72B2952EF48D}"/>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7488B3AE-E2DB-29C2-EECF-0D10AC2C4BF5}"/>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51F501C3-3F1A-92D2-3BE1-3D84CA6849D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58805966-27F4-33E3-653E-931C0AB898B3}"/>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6E074EF6-C5C3-1292-9B99-B6B327BDFEE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7CE1413F-F6EC-37A5-F41D-E347632ACB02}"/>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32CB4472-0ED7-47E2-C7CB-4396FF27296E}"/>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D42DD764-172E-2CF0-8C5F-6DF0ACF887A6}"/>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FC8BB050-6AD4-A2A0-8902-AF693148246D}"/>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E60F0E77-ADD3-7B31-2410-19F703DE987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1E427B16-955B-6E51-5DC5-135F97B443D7}"/>
              </a:ext>
            </a:extLst>
          </p:cNvPr>
          <p:cNvSpPr txBox="1"/>
          <p:nvPr/>
        </p:nvSpPr>
        <p:spPr>
          <a:xfrm>
            <a:off x="4069545" y="4277966"/>
            <a:ext cx="10481980" cy="2215991"/>
          </a:xfrm>
          <a:prstGeom prst="rect">
            <a:avLst/>
          </a:prstGeom>
          <a:noFill/>
        </p:spPr>
        <p:txBody>
          <a:bodyPr wrap="square">
            <a:spAutoFit/>
          </a:bodyPr>
          <a:lstStyle/>
          <a:p>
            <a:pPr rtl="0">
              <a:spcBef>
                <a:spcPts val="0"/>
              </a:spcBef>
              <a:spcAft>
                <a:spcPts val="600"/>
              </a:spcAft>
            </a:pPr>
            <a:r>
              <a:rPr lang="vi-VN" sz="13800" b="1" dirty="0">
                <a:solidFill>
                  <a:srgbClr val="000000"/>
                </a:solidFill>
                <a:latin typeface="Times New Roman" panose="02020603050405020304" pitchFamily="18" charset="0"/>
              </a:rPr>
              <a:t>A. MỞ ĐẦU</a:t>
            </a:r>
            <a:endParaRPr lang="vi-VN" sz="13800" b="0" dirty="0">
              <a:effectLst/>
            </a:endParaRPr>
          </a:p>
        </p:txBody>
      </p:sp>
      <p:sp>
        <p:nvSpPr>
          <p:cNvPr id="7" name="Freeform 89">
            <a:extLst>
              <a:ext uri="{FF2B5EF4-FFF2-40B4-BE49-F238E27FC236}">
                <a16:creationId xmlns:a16="http://schemas.microsoft.com/office/drawing/2014/main" id="{113B20C2-EA13-A6E4-4426-8E54B55E1DA0}"/>
              </a:ext>
            </a:extLst>
          </p:cNvPr>
          <p:cNvSpPr/>
          <p:nvPr/>
        </p:nvSpPr>
        <p:spPr>
          <a:xfrm>
            <a:off x="13258800" y="-82284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Tree>
    <p:extLst>
      <p:ext uri="{BB962C8B-B14F-4D97-AF65-F5344CB8AC3E}">
        <p14:creationId xmlns:p14="http://schemas.microsoft.com/office/powerpoint/2010/main" val="2090088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7F60C399-9496-980F-02BF-11F3B2F4767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BC2C838C-527E-CFD1-6BD6-D6C58A04A0FE}"/>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FCECA09A-103C-6D46-DCBD-6250FC3E7C06}"/>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D2B82FB7-2A66-EDD3-57A1-31037B069C26}"/>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95399E2-9C65-8881-F179-E82AE7C93FD8}"/>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1E3F3427-DD9F-A459-3024-ABCE28298D1C}"/>
                </a:ext>
              </a:extLst>
            </p:cNvPr>
            <p:cNvSpPr>
              <a:spLocks noGrp="1" noRot="1" noMove="1" noResize="1" noEditPoints="1" noAdjustHandles="1" noChangeArrowheads="1" noChangeShapeType="1"/>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a:p>
          </p:txBody>
        </p:sp>
        <p:sp>
          <p:nvSpPr>
            <p:cNvPr id="34" name="TextBox 34">
              <a:extLst>
                <a:ext uri="{FF2B5EF4-FFF2-40B4-BE49-F238E27FC236}">
                  <a16:creationId xmlns:a16="http://schemas.microsoft.com/office/drawing/2014/main" id="{BFD945DA-808C-326C-F379-BBF5765265CF}"/>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grpSp>
        <p:nvGrpSpPr>
          <p:cNvPr id="126" name="Group 125">
            <a:extLst>
              <a:ext uri="{FF2B5EF4-FFF2-40B4-BE49-F238E27FC236}">
                <a16:creationId xmlns:a16="http://schemas.microsoft.com/office/drawing/2014/main" id="{604133B7-6EED-296F-D952-199AAEE4E6B8}"/>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BDF919F9-9739-D957-57AF-CE1B06DF2218}"/>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A40514CE-EE73-DB82-20BF-E29D44D74B2B}"/>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18B49830-0B34-1263-1BA7-2A01DB99554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7BCDD53-4C7A-2AD3-FB99-17A3047EB904}"/>
              </a:ext>
            </a:extLst>
          </p:cNvPr>
          <p:cNvGrpSpPr/>
          <p:nvPr/>
        </p:nvGrpSpPr>
        <p:grpSpPr>
          <a:xfrm>
            <a:off x="15051530" y="-1028700"/>
            <a:ext cx="2980424" cy="1678744"/>
            <a:chOff x="14137994" y="-1015131"/>
            <a:chExt cx="3812172" cy="1919781"/>
          </a:xfrm>
        </p:grpSpPr>
        <p:grpSp>
          <p:nvGrpSpPr>
            <p:cNvPr id="88" name="Group 88">
              <a:extLst>
                <a:ext uri="{FF2B5EF4-FFF2-40B4-BE49-F238E27FC236}">
                  <a16:creationId xmlns:a16="http://schemas.microsoft.com/office/drawing/2014/main" id="{E91D2498-B89D-8A06-2876-D4E51BDA413E}"/>
                </a:ext>
              </a:extLst>
            </p:cNvPr>
            <p:cNvGrpSpPr/>
            <p:nvPr/>
          </p:nvGrpSpPr>
          <p:grpSpPr>
            <a:xfrm>
              <a:off x="14137994" y="-1015131"/>
              <a:ext cx="2526765" cy="1919781"/>
              <a:chOff x="-101704" y="-76200"/>
              <a:chExt cx="706221" cy="536572"/>
            </a:xfrm>
          </p:grpSpPr>
          <p:sp>
            <p:nvSpPr>
              <p:cNvPr id="89" name="Freeform 89">
                <a:extLst>
                  <a:ext uri="{FF2B5EF4-FFF2-40B4-BE49-F238E27FC236}">
                    <a16:creationId xmlns:a16="http://schemas.microsoft.com/office/drawing/2014/main" id="{E41B0501-68CB-34D7-6B73-1EA97CD1BF57}"/>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AF4950E9-61E5-654C-287C-9EE7B4FD363C}"/>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grpSp>
        <p:grpSp>
          <p:nvGrpSpPr>
            <p:cNvPr id="91" name="Group 91">
              <a:extLst>
                <a:ext uri="{FF2B5EF4-FFF2-40B4-BE49-F238E27FC236}">
                  <a16:creationId xmlns:a16="http://schemas.microsoft.com/office/drawing/2014/main" id="{11996D2C-E042-A458-9DE4-56B8284BA954}"/>
                </a:ext>
              </a:extLst>
            </p:cNvPr>
            <p:cNvGrpSpPr/>
            <p:nvPr/>
          </p:nvGrpSpPr>
          <p:grpSpPr>
            <a:xfrm>
              <a:off x="16568433" y="356961"/>
              <a:ext cx="1381733" cy="531545"/>
              <a:chOff x="0" y="0"/>
              <a:chExt cx="1842310" cy="708727"/>
            </a:xfrm>
          </p:grpSpPr>
          <p:grpSp>
            <p:nvGrpSpPr>
              <p:cNvPr id="92" name="Group 92">
                <a:extLst>
                  <a:ext uri="{FF2B5EF4-FFF2-40B4-BE49-F238E27FC236}">
                    <a16:creationId xmlns:a16="http://schemas.microsoft.com/office/drawing/2014/main" id="{93B41215-BFE2-D2E9-BB92-58A038AA202B}"/>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70A670F2-4962-FAB0-7804-49D2C03D0AB1}"/>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E403229-BA0B-4497-90CA-110A30C0A0E7}"/>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517256C3-2ED6-CF36-5469-2BD316E81E38}"/>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661A928E-41A5-82E5-3623-9C66FBA511B9}"/>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9424578-875E-FF32-DC4F-B95EC044F8C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EC3E2578-66AE-1C4E-5F8B-AFEEBE9D118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375B3234-0088-3503-7C71-27227B47C399}"/>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sp>
        <p:nvSpPr>
          <p:cNvPr id="100" name="Freeform 100">
            <a:extLst>
              <a:ext uri="{FF2B5EF4-FFF2-40B4-BE49-F238E27FC236}">
                <a16:creationId xmlns:a16="http://schemas.microsoft.com/office/drawing/2014/main" id="{1877C1D1-F499-B329-8C6D-999E7266C9B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01" name="Group 101">
            <a:extLst>
              <a:ext uri="{FF2B5EF4-FFF2-40B4-BE49-F238E27FC236}">
                <a16:creationId xmlns:a16="http://schemas.microsoft.com/office/drawing/2014/main" id="{19B91F71-D690-D506-A7E5-2C4650D970FE}"/>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1EAD6E22-7F43-694C-F0C3-758A87CC36AA}"/>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7096C424-48E0-B8A3-068E-3357D764CD08}"/>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145A7C33-C763-FC19-D6CF-DBB73F986DE3}"/>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F0512E48-5A07-B178-988E-8064D1E832F5}"/>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80AF4767-44FD-6074-674B-28892D05A6AC}"/>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D4D454B3-B734-429C-A790-32708999C4E9}"/>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927DCB10-336C-11CD-B2CC-C7250DB8EC7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7" name="Freeform 89">
            <a:extLst>
              <a:ext uri="{FF2B5EF4-FFF2-40B4-BE49-F238E27FC236}">
                <a16:creationId xmlns:a16="http://schemas.microsoft.com/office/drawing/2014/main" id="{31B0B059-6176-6A58-E541-CFB4D28FEABA}"/>
              </a:ext>
            </a:extLst>
          </p:cNvPr>
          <p:cNvSpPr/>
          <p:nvPr/>
        </p:nvSpPr>
        <p:spPr>
          <a:xfrm>
            <a:off x="13252112" y="185508"/>
            <a:ext cx="1690979" cy="464807"/>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5" name="TextBox 4">
            <a:extLst>
              <a:ext uri="{FF2B5EF4-FFF2-40B4-BE49-F238E27FC236}">
                <a16:creationId xmlns:a16="http://schemas.microsoft.com/office/drawing/2014/main" id="{695AFB82-48AF-D65C-D1D9-FD7277140D28}"/>
              </a:ext>
            </a:extLst>
          </p:cNvPr>
          <p:cNvSpPr txBox="1"/>
          <p:nvPr/>
        </p:nvSpPr>
        <p:spPr>
          <a:xfrm>
            <a:off x="13394934" y="217585"/>
            <a:ext cx="2331255" cy="400110"/>
          </a:xfrm>
          <a:prstGeom prst="rect">
            <a:avLst/>
          </a:prstGeom>
          <a:noFill/>
        </p:spPr>
        <p:txBody>
          <a:bodyPr wrap="square">
            <a:spAutoFit/>
          </a:bodyPr>
          <a:lstStyle/>
          <a:p>
            <a:pPr rtl="0">
              <a:spcBef>
                <a:spcPts val="0"/>
              </a:spcBef>
              <a:spcAft>
                <a:spcPts val="600"/>
              </a:spcAft>
            </a:pPr>
            <a:r>
              <a:rPr lang="vi-VN" sz="2000" dirty="0">
                <a:solidFill>
                  <a:srgbClr val="000000"/>
                </a:solidFill>
                <a:latin typeface="Calibri" panose="020F0502020204030204" pitchFamily="34" charset="0"/>
                <a:cs typeface="Calibri" panose="020F0502020204030204" pitchFamily="34" charset="0"/>
              </a:rPr>
              <a:t>A. MỞ ĐẦU</a:t>
            </a:r>
            <a:endParaRPr lang="vi-VN" sz="2000" dirty="0">
              <a:effectLst/>
              <a:latin typeface="Calibri" panose="020F0502020204030204" pitchFamily="34" charset="0"/>
              <a:cs typeface="Calibri" panose="020F0502020204030204" pitchFamily="34" charset="0"/>
            </a:endParaRPr>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056BE507-AF54-BC51-1A36-44340E91BF1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047360" y="5022189"/>
            <a:ext cx="87084" cy="45719"/>
          </a:xfrm>
          <a:prstGeom prst="rect">
            <a:avLst/>
          </a:prstGeom>
        </p:spPr>
      </p:pic>
      <p:sp>
        <p:nvSpPr>
          <p:cNvPr id="8" name="TextBox 7">
            <a:extLst>
              <a:ext uri="{FF2B5EF4-FFF2-40B4-BE49-F238E27FC236}">
                <a16:creationId xmlns:a16="http://schemas.microsoft.com/office/drawing/2014/main" id="{F171E73E-A2AD-73DB-0690-87AFC196AA4F}"/>
              </a:ext>
            </a:extLst>
          </p:cNvPr>
          <p:cNvSpPr txBox="1"/>
          <p:nvPr/>
        </p:nvSpPr>
        <p:spPr>
          <a:xfrm flipH="1" flipV="1">
            <a:off x="8707277" y="5189219"/>
            <a:ext cx="50500" cy="45719"/>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Tree>
    <p:extLst>
      <p:ext uri="{BB962C8B-B14F-4D97-AF65-F5344CB8AC3E}">
        <p14:creationId xmlns:p14="http://schemas.microsoft.com/office/powerpoint/2010/main" val="36344132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BC5BB807-7684-04B9-1862-BA9DE642B2A2}"/>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74CDFC3-7B1C-C5D5-5C2A-8DDDEB8486E4}"/>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CBA68C9A-3C25-D7C0-59B3-4023E387EC21}"/>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320E4317-BD5B-7A74-CC8C-D373270A037A}"/>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420EC27C-DED3-ADEB-BFA7-3EE2FB6A3341}"/>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B0789322-56FC-9F19-D84D-B322EDA3665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F1C99559-C8F9-5D87-D489-CFD4E152525F}"/>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36818F57-2A10-B3E2-D672-7F72CB699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43E2C7BD-66B7-58A1-B41B-6B946B828C73}"/>
              </a:ext>
            </a:extLst>
          </p:cNvPr>
          <p:cNvGrpSpPr/>
          <p:nvPr/>
        </p:nvGrpSpPr>
        <p:grpSpPr>
          <a:xfrm>
            <a:off x="18307665" y="2705842"/>
            <a:ext cx="9824501" cy="1755417"/>
            <a:chOff x="3962400" y="2781300"/>
            <a:chExt cx="9824501" cy="1755417"/>
          </a:xfrm>
        </p:grpSpPr>
        <p:sp>
          <p:nvSpPr>
            <p:cNvPr id="85" name="TextBox 85">
              <a:extLst>
                <a:ext uri="{FF2B5EF4-FFF2-40B4-BE49-F238E27FC236}">
                  <a16:creationId xmlns:a16="http://schemas.microsoft.com/office/drawing/2014/main" id="{46BB8A10-969F-63D3-47CA-61AB2C45E31B}"/>
                </a:ext>
              </a:extLst>
            </p:cNvPr>
            <p:cNvSpPr txBox="1"/>
            <p:nvPr/>
          </p:nvSpPr>
          <p:spPr>
            <a:xfrm>
              <a:off x="3962400" y="2781300"/>
              <a:ext cx="9824501" cy="1755417"/>
            </a:xfrm>
            <a:prstGeom prst="rect">
              <a:avLst/>
            </a:prstGeom>
          </p:spPr>
          <p:txBody>
            <a:bodyPr lIns="0" tIns="0" rIns="0" bIns="0" rtlCol="0" anchor="t">
              <a:spAutoFit/>
            </a:bodyPr>
            <a:lstStyle/>
            <a:p>
              <a:pPr algn="ctr">
                <a:lnSpc>
                  <a:spcPts val="12873"/>
                </a:lnSpc>
              </a:pPr>
              <a:r>
                <a:rPr lang="en-US" sz="16600" i="1" spc="-726" dirty="0" err="1">
                  <a:solidFill>
                    <a:srgbClr val="000000"/>
                  </a:solidFill>
                  <a:latin typeface="Tex Gyre Termes Italics"/>
                  <a:ea typeface="Tex Gyre Termes Italics"/>
                  <a:cs typeface="Tex Gyre Termes Italics"/>
                  <a:sym typeface="Tex Gyre Termes Italics"/>
                </a:rPr>
                <a:t>Báo</a:t>
              </a:r>
              <a:r>
                <a:rPr lang="en-US" sz="16600" i="1" spc="-726" dirty="0">
                  <a:solidFill>
                    <a:srgbClr val="000000"/>
                  </a:solidFill>
                  <a:latin typeface="Tex Gyre Termes Italics"/>
                  <a:ea typeface="Tex Gyre Termes Italics"/>
                  <a:cs typeface="Tex Gyre Termes Italics"/>
                  <a:sym typeface="Tex Gyre Termes Italics"/>
                </a:rPr>
                <a:t> </a:t>
              </a:r>
              <a:r>
                <a:rPr lang="en-US" sz="16600" i="1" spc="-726" dirty="0" err="1">
                  <a:solidFill>
                    <a:srgbClr val="000000"/>
                  </a:solidFill>
                  <a:latin typeface="Tex Gyre Termes Italics"/>
                  <a:ea typeface="Tex Gyre Termes Italics"/>
                  <a:cs typeface="Tex Gyre Termes Italics"/>
                  <a:sym typeface="Tex Gyre Termes Italics"/>
                </a:rPr>
                <a:t>cáo</a:t>
              </a:r>
              <a:endParaRPr lang="en-US" sz="16600" i="1" spc="-726" dirty="0">
                <a:solidFill>
                  <a:srgbClr val="000000"/>
                </a:solidFill>
                <a:latin typeface="Tex Gyre Termes Italics"/>
                <a:ea typeface="Tex Gyre Termes Italics"/>
                <a:cs typeface="Tex Gyre Termes Italics"/>
                <a:sym typeface="Tex Gyre Termes Italics"/>
              </a:endParaRPr>
            </a:p>
          </p:txBody>
        </p:sp>
        <p:sp>
          <p:nvSpPr>
            <p:cNvPr id="86" name="Freeform 86">
              <a:extLst>
                <a:ext uri="{FF2B5EF4-FFF2-40B4-BE49-F238E27FC236}">
                  <a16:creationId xmlns:a16="http://schemas.microsoft.com/office/drawing/2014/main" id="{491D1F04-5420-222E-8FFC-8B8EB6AE7408}"/>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97C6C854-C4EB-83C9-67EF-57BA430F401E}"/>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3B6A2915-C25D-214F-9F7C-62170083AFE4}"/>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AE47CD45-0507-F427-5B23-D8A2CA741B38}"/>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DA646CC2-013E-E041-D45C-9CA22BA42093}"/>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6E24B066-79AE-44A6-0CA6-18E0AFF1AC95}"/>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ED0327E2-5560-73C1-670A-AA5960AB38CF}"/>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F623491D-F4EB-C6EC-26ED-C82C7FE09B54}"/>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7121AC74-0533-5752-78FA-5022B1DF0580}"/>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A7C00C35-E9A1-4E92-5D60-15E99F2B49E2}"/>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228BB341-E5CD-A1AB-4522-2F1689690F2B}"/>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830A68B7-8016-CB29-16FE-B48FD29A794F}"/>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E3B4D4B9-B499-973C-6003-58019B8C47A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04F2EA4F-5FAD-5DAE-5EB3-FC4934998D45}"/>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9175B40-380A-BC72-0213-6C20891D8B04}"/>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B180017-92DF-679B-8B3C-1DD5A756EF57}"/>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56EC6996-E551-DB2E-9ED0-16AEBE01887C}"/>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CB983A4F-3C15-5218-A58C-0BDA8BC4CF36}"/>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3FBABC42-47AE-D7A9-38C0-99CE4F628FC0}"/>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114" name="TextBox 114">
            <a:extLst>
              <a:ext uri="{FF2B5EF4-FFF2-40B4-BE49-F238E27FC236}">
                <a16:creationId xmlns:a16="http://schemas.microsoft.com/office/drawing/2014/main" id="{EE06ADC4-4F26-D486-AC1C-9EB7A028C040}"/>
              </a:ext>
            </a:extLst>
          </p:cNvPr>
          <p:cNvSpPr txBox="1"/>
          <p:nvPr/>
        </p:nvSpPr>
        <p:spPr>
          <a:xfrm>
            <a:off x="7636490" y="10934700"/>
            <a:ext cx="3114637" cy="307777"/>
          </a:xfrm>
          <a:prstGeom prst="rect">
            <a:avLst/>
          </a:prstGeom>
        </p:spPr>
        <p:txBody>
          <a:bodyPr wrap="square" lIns="0" tIns="0" rIns="0" bIns="0" rtlCol="0" anchor="t">
            <a:spAutoFit/>
          </a:bodyPr>
          <a:lstStyle/>
          <a:p>
            <a:r>
              <a:rPr lang="en-US" sz="2000" u="none" strike="noStrike" dirty="0">
                <a:solidFill>
                  <a:srgbClr val="000000"/>
                </a:solidFill>
                <a:effectLst/>
                <a:latin typeface="Times New Roman" panose="02020603050405020304" pitchFamily="18" charset="0"/>
              </a:rPr>
              <a:t>Hà </a:t>
            </a:r>
            <a:r>
              <a:rPr lang="en-US" sz="2000" u="none" strike="noStrike" dirty="0" err="1">
                <a:solidFill>
                  <a:srgbClr val="000000"/>
                </a:solidFill>
                <a:effectLst/>
                <a:latin typeface="Times New Roman" panose="02020603050405020304" pitchFamily="18" charset="0"/>
              </a:rPr>
              <a:t>Nội</a:t>
            </a:r>
            <a:r>
              <a:rPr lang="en-US" sz="2000" u="none" strike="noStrike" dirty="0">
                <a:solidFill>
                  <a:srgbClr val="000000"/>
                </a:solidFill>
                <a:effectLst/>
                <a:latin typeface="Times New Roman" panose="02020603050405020304" pitchFamily="18" charset="0"/>
              </a:rPr>
              <a:t>, </a:t>
            </a:r>
            <a:r>
              <a:rPr lang="en-US" sz="2000" u="none" strike="noStrike" dirty="0" err="1">
                <a:solidFill>
                  <a:srgbClr val="000000"/>
                </a:solidFill>
                <a:effectLst/>
                <a:latin typeface="Times New Roman" panose="02020603050405020304" pitchFamily="18" charset="0"/>
              </a:rPr>
              <a:t>tháng</a:t>
            </a:r>
            <a:r>
              <a:rPr lang="en-US" sz="2000" u="none" strike="noStrike" dirty="0">
                <a:solidFill>
                  <a:srgbClr val="000000"/>
                </a:solidFill>
                <a:effectLst/>
                <a:latin typeface="Times New Roman" panose="02020603050405020304" pitchFamily="18" charset="0"/>
              </a:rPr>
              <a:t> 11 </a:t>
            </a:r>
            <a:r>
              <a:rPr lang="en-US" sz="2000" u="none" strike="noStrike" dirty="0" err="1">
                <a:solidFill>
                  <a:srgbClr val="000000"/>
                </a:solidFill>
                <a:effectLst/>
                <a:latin typeface="Times New Roman" panose="02020603050405020304" pitchFamily="18" charset="0"/>
              </a:rPr>
              <a:t>năm</a:t>
            </a:r>
            <a:r>
              <a:rPr lang="en-US" sz="2000" u="none" strike="noStrike" dirty="0">
                <a:solidFill>
                  <a:srgbClr val="000000"/>
                </a:solidFill>
                <a:effectLst/>
                <a:latin typeface="Times New Roman" panose="02020603050405020304" pitchFamily="18" charset="0"/>
              </a:rPr>
              <a:t> 2024</a:t>
            </a:r>
            <a:endParaRPr lang="en-US" sz="2000" dirty="0"/>
          </a:p>
        </p:txBody>
      </p:sp>
      <p:sp>
        <p:nvSpPr>
          <p:cNvPr id="115" name="TextBox 115">
            <a:extLst>
              <a:ext uri="{FF2B5EF4-FFF2-40B4-BE49-F238E27FC236}">
                <a16:creationId xmlns:a16="http://schemas.microsoft.com/office/drawing/2014/main" id="{66544BD4-89FB-2C09-2EB6-CB01A6F92CBD}"/>
              </a:ext>
            </a:extLst>
          </p:cNvPr>
          <p:cNvSpPr txBox="1"/>
          <p:nvPr/>
        </p:nvSpPr>
        <p:spPr>
          <a:xfrm>
            <a:off x="19598149" y="5385962"/>
            <a:ext cx="12946728" cy="1726081"/>
          </a:xfrm>
          <a:prstGeom prst="rect">
            <a:avLst/>
          </a:prstGeom>
        </p:spPr>
        <p:txBody>
          <a:bodyPr wrap="square" lIns="0" tIns="0" rIns="0" bIns="0" rtlCol="0" anchor="t">
            <a:spAutoFit/>
          </a:bodyPr>
          <a:lstStyle/>
          <a:p>
            <a:pPr algn="ctr">
              <a:lnSpc>
                <a:spcPct val="100000"/>
              </a:lnSpc>
            </a:pPr>
            <a:r>
              <a:rPr lang="en-US" sz="5400" b="1" i="0" u="none" strike="noStrike" dirty="0" err="1">
                <a:solidFill>
                  <a:srgbClr val="000000"/>
                </a:solidFill>
                <a:effectLst/>
                <a:latin typeface="+mj-lt"/>
              </a:rPr>
              <a:t>Phát</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triển</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ứng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ghi</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chú</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thông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minh</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sử</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dụng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công</a:t>
            </a:r>
            <a:r>
              <a:rPr lang="en-US" sz="5400" b="1" i="0" u="none" strike="noStrike" dirty="0">
                <a:solidFill>
                  <a:srgbClr val="000000"/>
                </a:solidFill>
                <a:effectLst/>
                <a:latin typeface="+mj-lt"/>
              </a:rPr>
              <a:t> </a:t>
            </a:r>
            <a:r>
              <a:rPr lang="en-US" sz="5400" b="1" i="0" u="none" strike="noStrike" dirty="0" err="1">
                <a:solidFill>
                  <a:srgbClr val="000000"/>
                </a:solidFill>
                <a:effectLst/>
                <a:latin typeface="+mj-lt"/>
              </a:rPr>
              <a:t>nghệ</a:t>
            </a:r>
            <a:r>
              <a:rPr lang="en-US" sz="5400" b="1" i="0" u="none" strike="noStrike" dirty="0">
                <a:solidFill>
                  <a:srgbClr val="000000"/>
                </a:solidFill>
                <a:effectLst/>
                <a:latin typeface="+mj-lt"/>
              </a:rPr>
              <a:t> Deep Learning</a:t>
            </a:r>
            <a:endParaRPr lang="en-US" sz="6600" dirty="0">
              <a:latin typeface="+mj-lt"/>
            </a:endParaRPr>
          </a:p>
        </p:txBody>
      </p:sp>
      <p:sp>
        <p:nvSpPr>
          <p:cNvPr id="2" name="TextBox 1">
            <a:extLst>
              <a:ext uri="{FF2B5EF4-FFF2-40B4-BE49-F238E27FC236}">
                <a16:creationId xmlns:a16="http://schemas.microsoft.com/office/drawing/2014/main" id="{E4EAE5B5-CAF1-5416-F913-BA22BE29F2A3}"/>
              </a:ext>
            </a:extLst>
          </p:cNvPr>
          <p:cNvSpPr txBox="1"/>
          <p:nvPr/>
        </p:nvSpPr>
        <p:spPr>
          <a:xfrm>
            <a:off x="1143000" y="10553700"/>
            <a:ext cx="10481980" cy="7766229"/>
          </a:xfrm>
          <a:prstGeom prst="rect">
            <a:avLst/>
          </a:prstGeom>
          <a:noFill/>
        </p:spPr>
        <p:txBody>
          <a:bodyPr wrap="square">
            <a:spAutoFit/>
          </a:bodyPr>
          <a:lstStyle/>
          <a:p>
            <a:pPr rtl="0">
              <a:spcBef>
                <a:spcPts val="0"/>
              </a:spcBef>
              <a:spcAft>
                <a:spcPts val="600"/>
              </a:spcAft>
            </a:pPr>
            <a:r>
              <a:rPr lang="vi-VN" sz="2800" b="1" dirty="0">
                <a:solidFill>
                  <a:srgbClr val="000000"/>
                </a:solidFill>
                <a:latin typeface="Times New Roman" panose="02020603050405020304" pitchFamily="18" charset="0"/>
              </a:rPr>
              <a:t>A. MỞ ĐẦU</a:t>
            </a:r>
            <a:endParaRPr lang="vi-VN" sz="2800" b="0" dirty="0">
              <a:effectLst/>
            </a:endParaRPr>
          </a:p>
          <a:p>
            <a:pPr rtl="0">
              <a:spcBef>
                <a:spcPts val="0"/>
              </a:spcBef>
              <a:spcAft>
                <a:spcPts val="1000"/>
              </a:spcAft>
            </a:pPr>
            <a:r>
              <a:rPr lang="vi-VN" sz="2800" b="1" i="0" u="none" strike="noStrike" dirty="0">
                <a:solidFill>
                  <a:srgbClr val="000000"/>
                </a:solidFill>
                <a:effectLst/>
                <a:latin typeface="Times New Roman" panose="02020603050405020304" pitchFamily="18" charset="0"/>
              </a:rPr>
              <a:t>B. NỘI DUNG</a:t>
            </a:r>
            <a:endParaRPr lang="vi-VN" sz="2800" b="0" dirty="0">
              <a:effectLst/>
            </a:endParaRPr>
          </a:p>
          <a:p>
            <a:pPr rtl="0">
              <a:spcBef>
                <a:spcPts val="0"/>
              </a:spcBef>
              <a:spcAft>
                <a:spcPts val="1000"/>
              </a:spcAft>
            </a:pPr>
            <a:r>
              <a:rPr lang="vi-VN" sz="3600" b="1" i="1" u="none" strike="noStrike" dirty="0">
                <a:solidFill>
                  <a:srgbClr val="000000"/>
                </a:solidFill>
                <a:effectLst/>
                <a:latin typeface="Times New Roman" panose="02020603050405020304" pitchFamily="18" charset="0"/>
              </a:rPr>
              <a:t>Chương 1: Cơ sở lý thuyết</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1.1 Deep learning và neural networks</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1.2 Computer Vision (Thị giác máy tính)</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1.3 OCR (Nhận diện ký tự quang học)</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1.4 Object Detection  (Phát hiện đối tượng)</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1.5 Natural Language Processing (Xử lý ngôn ngữ tự nhiên)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      </a:t>
            </a:r>
            <a:r>
              <a:rPr lang="en-US" sz="2800"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1.5.1 “LLM (Large Language Model - Mô hình ngôn ngữ lớn)</a:t>
            </a:r>
            <a:endParaRPr lang="vi-VN" sz="2800" b="0" dirty="0">
              <a:effectLst/>
            </a:endParaRPr>
          </a:p>
          <a:p>
            <a:pPr marL="177800" rtl="0">
              <a:spcBef>
                <a:spcPts val="0"/>
              </a:spcBef>
              <a:spcAft>
                <a:spcPts val="600"/>
              </a:spcAft>
            </a:pPr>
            <a:r>
              <a:rPr lang="vi-VN" b="0" i="1" u="none" strike="noStrike" dirty="0">
                <a:solidFill>
                  <a:srgbClr val="000000"/>
                </a:solidFill>
                <a:effectLst/>
                <a:latin typeface="Times New Roman" panose="02020603050405020304" pitchFamily="18" charset="0"/>
              </a:rPr>
              <a:t>    </a:t>
            </a:r>
            <a:r>
              <a:rPr lang="en-US" b="0" i="1" u="none" strike="noStrike" dirty="0">
                <a:solidFill>
                  <a:srgbClr val="000000"/>
                </a:solidFill>
                <a:effectLst/>
                <a:latin typeface="Times New Roman" panose="02020603050405020304" pitchFamily="18" charset="0"/>
              </a:rPr>
              <a:t>	</a:t>
            </a:r>
            <a:r>
              <a:rPr lang="vi-VN" b="0" i="1" u="none" strike="noStrike" dirty="0">
                <a:solidFill>
                  <a:srgbClr val="000000"/>
                </a:solidFill>
                <a:effectLst/>
                <a:latin typeface="Times New Roman" panose="02020603050405020304" pitchFamily="18" charset="0"/>
              </a:rPr>
              <a:t>1.5.2  “MLLM (Multimodal Large Language Model - Mô hình ngôn ngữ lớn đa phương thức)</a:t>
            </a:r>
            <a:endParaRPr lang="vi-VN" sz="2800" b="0" dirty="0">
              <a:effectLst/>
            </a:endParaRPr>
          </a:p>
          <a:p>
            <a:pPr rtl="0">
              <a:spcBef>
                <a:spcPts val="0"/>
              </a:spcBef>
              <a:spcAft>
                <a:spcPts val="600"/>
              </a:spcAft>
            </a:pPr>
            <a:r>
              <a:rPr lang="vi-VN" sz="3600" b="1" i="1" u="none" strike="noStrike" dirty="0">
                <a:solidFill>
                  <a:srgbClr val="000000"/>
                </a:solidFill>
                <a:effectLst/>
                <a:latin typeface="Times New Roman" panose="02020603050405020304" pitchFamily="18" charset="0"/>
              </a:rPr>
              <a:t>Chương 2: Phương pháp</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2.1 Thiết kế module tính toán</a:t>
            </a:r>
            <a:r>
              <a:rPr lang="vi-VN" sz="2800" b="0" i="0" u="none" strike="noStrike" dirty="0">
                <a:solidFill>
                  <a:srgbClr val="000000"/>
                </a:solidFill>
                <a:effectLst/>
                <a:latin typeface="Times New Roman" panose="02020603050405020304" pitchFamily="18" charset="0"/>
              </a:rPr>
              <a:t> </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2.2 Thiết kế module xử lý ngôn ngữ đa phương tiện</a:t>
            </a:r>
            <a:endParaRPr lang="vi-VN" sz="2800" b="0" dirty="0">
              <a:effectLst/>
            </a:endParaRPr>
          </a:p>
          <a:p>
            <a:pPr marL="177800" rtl="0">
              <a:spcBef>
                <a:spcPts val="0"/>
              </a:spcBef>
              <a:spcAft>
                <a:spcPts val="600"/>
              </a:spcAft>
            </a:pPr>
            <a:r>
              <a:rPr lang="vi-VN" sz="2800" b="0" i="1" u="none" strike="noStrike" dirty="0">
                <a:solidFill>
                  <a:srgbClr val="000000"/>
                </a:solidFill>
                <a:effectLst/>
                <a:latin typeface="Times New Roman" panose="02020603050405020304" pitchFamily="18" charset="0"/>
              </a:rPr>
              <a:t>2.3 Xây dựng ứng dụng hệ thống</a:t>
            </a:r>
            <a:endParaRPr lang="vi-VN" sz="2800" b="0" dirty="0">
              <a:effectLst/>
            </a:endParaRPr>
          </a:p>
          <a:p>
            <a:pPr rtl="0">
              <a:spcBef>
                <a:spcPts val="0"/>
              </a:spcBef>
              <a:spcAft>
                <a:spcPts val="600"/>
              </a:spcAft>
            </a:pPr>
            <a:endParaRPr lang="en-US" sz="2400" dirty="0"/>
          </a:p>
        </p:txBody>
      </p:sp>
      <p:sp>
        <p:nvSpPr>
          <p:cNvPr id="3" name="TextBox 2">
            <a:extLst>
              <a:ext uri="{FF2B5EF4-FFF2-40B4-BE49-F238E27FC236}">
                <a16:creationId xmlns:a16="http://schemas.microsoft.com/office/drawing/2014/main" id="{825E69BD-E9FF-84E6-C672-A9D8FF28A904}"/>
              </a:ext>
            </a:extLst>
          </p:cNvPr>
          <p:cNvSpPr txBox="1"/>
          <p:nvPr/>
        </p:nvSpPr>
        <p:spPr>
          <a:xfrm>
            <a:off x="11155540" y="12077700"/>
            <a:ext cx="6113606" cy="4416594"/>
          </a:xfrm>
          <a:prstGeom prst="rect">
            <a:avLst/>
          </a:prstGeom>
          <a:noFill/>
        </p:spPr>
        <p:txBody>
          <a:bodyPr wrap="square">
            <a:spAutoFit/>
          </a:bodyPr>
          <a:lstStyle/>
          <a:p>
            <a:pPr algn="r" rtl="0">
              <a:spcBef>
                <a:spcPts val="0"/>
              </a:spcBef>
              <a:spcAft>
                <a:spcPts val="600"/>
              </a:spcAft>
            </a:pPr>
            <a:r>
              <a:rPr lang="vi-VN" sz="4000" b="1" i="1" u="none" strike="noStrike" dirty="0">
                <a:solidFill>
                  <a:srgbClr val="000000"/>
                </a:solidFill>
                <a:effectLst/>
                <a:latin typeface="Times New Roman" panose="02020603050405020304" pitchFamily="18" charset="0"/>
              </a:rPr>
              <a:t>Chương 3: Thực nghiệm</a:t>
            </a:r>
            <a:endParaRPr lang="vi-VN" sz="3200" b="0" dirty="0">
              <a:effectLst/>
            </a:endParaRPr>
          </a:p>
          <a:p>
            <a:pPr algn="r" rtl="0">
              <a:spcBef>
                <a:spcPts val="0"/>
              </a:spcBef>
              <a:spcAft>
                <a:spcPts val="600"/>
              </a:spcAft>
            </a:pPr>
            <a:r>
              <a:rPr lang="vi-VN" sz="3200" b="0" i="0" u="none" strike="noStrike" dirty="0">
                <a:solidFill>
                  <a:srgbClr val="000000"/>
                </a:solidFill>
                <a:effectLst/>
                <a:latin typeface="Times New Roman" panose="02020603050405020304" pitchFamily="18" charset="0"/>
              </a:rPr>
              <a:t>     </a:t>
            </a:r>
            <a:r>
              <a:rPr lang="vi-VN" sz="3200" b="0" i="1" u="none" strike="noStrike" dirty="0">
                <a:solidFill>
                  <a:srgbClr val="000000"/>
                </a:solidFill>
                <a:effectLst/>
                <a:latin typeface="Times New Roman" panose="02020603050405020304" pitchFamily="18" charset="0"/>
              </a:rPr>
              <a:t> 3.1. Mẫu dữ liệu</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3.2. Kết quả</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3.3. Kết luận và hướng phát triển</a:t>
            </a:r>
            <a:endParaRPr lang="vi-VN" sz="3200" b="0" dirty="0">
              <a:effectLst/>
            </a:endParaRPr>
          </a:p>
          <a:p>
            <a:pPr algn="r" rtl="0">
              <a:spcBef>
                <a:spcPts val="0"/>
              </a:spcBef>
              <a:spcAft>
                <a:spcPts val="600"/>
              </a:spcAft>
            </a:pPr>
            <a:r>
              <a:rPr lang="vi-VN" sz="3200" b="0" i="1" u="none" strike="noStrike" dirty="0">
                <a:solidFill>
                  <a:srgbClr val="000000"/>
                </a:solidFill>
                <a:effectLst/>
                <a:latin typeface="Times New Roman" panose="02020603050405020304" pitchFamily="18" charset="0"/>
              </a:rPr>
              <a:t>      3.4. Tài liệu tham khảo </a:t>
            </a:r>
            <a:endParaRPr lang="vi-VN" sz="3200" b="0" dirty="0">
              <a:effectLst/>
            </a:endParaRPr>
          </a:p>
          <a:p>
            <a:br>
              <a:rPr lang="vi-VN" sz="2800" dirty="0"/>
            </a:br>
            <a:endParaRPr lang="en-US" sz="2800" dirty="0"/>
          </a:p>
        </p:txBody>
      </p:sp>
      <p:sp>
        <p:nvSpPr>
          <p:cNvPr id="4" name="TextBox 85">
            <a:extLst>
              <a:ext uri="{FF2B5EF4-FFF2-40B4-BE49-F238E27FC236}">
                <a16:creationId xmlns:a16="http://schemas.microsoft.com/office/drawing/2014/main" id="{ACB7E3BF-DE8D-F620-F29E-434173670990}"/>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53BE11C0-CE7E-4D34-7D6B-BD0FA7C0C8F9}"/>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4A05E666-979C-39BC-4C89-BF8C3968A784}"/>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F9D6CB12-0C1F-F07C-D3C2-3933C90F4D6D}"/>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7" name="Picture 16" descr="A person touching a screen with a blue light&#10;&#10;Description automatically generated with medium confidence">
            <a:extLst>
              <a:ext uri="{FF2B5EF4-FFF2-40B4-BE49-F238E27FC236}">
                <a16:creationId xmlns:a16="http://schemas.microsoft.com/office/drawing/2014/main" id="{2EC79917-E025-87D1-6082-E6CA7012A4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491" y="11218862"/>
            <a:ext cx="19934597" cy="10465664"/>
          </a:xfrm>
          <a:prstGeom prst="rect">
            <a:avLst/>
          </a:prstGeom>
        </p:spPr>
      </p:pic>
    </p:spTree>
    <p:extLst>
      <p:ext uri="{BB962C8B-B14F-4D97-AF65-F5344CB8AC3E}">
        <p14:creationId xmlns:p14="http://schemas.microsoft.com/office/powerpoint/2010/main" val="329474221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36D83B3B-E6CD-1E06-F5A2-83702E7ABBCF}"/>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615A7237-5C12-91DC-52B8-C70CBE0876E2}"/>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D30FD8AE-3929-32B1-4699-79DF9BDA9B56}"/>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257EA53-C6C1-885B-01A1-A147F78245B2}"/>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3EB9F513-644E-EE32-59C7-509CEED56016}"/>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66E9ADF6-FF9D-9488-F1F2-0784B6F43BF1}"/>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631710ED-501A-5E1E-1328-B1B0A6B35CC6}"/>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8F48ADD4-7A40-4417-C323-137CBD6DE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B5E09140-0A74-6E81-95F4-B092C1C3E16D}"/>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D090CA2C-A9FB-E023-79A2-B894A9274D4A}"/>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6BF8E42C-B146-5C9C-AE71-DD611BAB2FBC}"/>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8AB0C17C-6B70-E0C7-2417-2410F221E67B}"/>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5B490B9E-4662-AA9A-EE4B-7DD8948D128B}"/>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09E6176A-EF3E-6D0A-657A-80C2FFE0B92F}"/>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C10CF9B5-781B-8090-FBB8-F6FAAD014510}"/>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73C8485B-74D2-75F7-F694-A990590E73C7}"/>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AE10C4A2-3A5E-A883-3877-4F984FD4F379}"/>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87E7921B-D106-926B-0DF6-7E607488CDC8}"/>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0A7FD457-B9C1-E4CA-6087-131B0E05BB5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3D2A99E1-6FCA-FC21-FEB1-64C9DA7E9733}"/>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1E7A234D-D162-5E5F-FB4F-88B5096F33C9}"/>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B2FDEDC4-51AC-BAEA-39E1-556582EF1448}"/>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B29E1E85-8A1B-16CC-0D54-0FBA98FD8A39}"/>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05F3F44C-5CCA-2822-8E79-AEAB4F944CCE}"/>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E13BE7A7-10F7-1941-48F7-7929C19F295C}"/>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AA2BD461-3911-6DA4-58E9-B2FF86777EC4}"/>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E8B25338-608A-9AD2-49A5-9F14B2E311CF}"/>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B42B7167-AA0A-8A24-F059-EC2BF34B9F9F}"/>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836D2CA6-8C82-150A-8CBC-F69C0F9F3D38}"/>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1FB66DB8-1AA8-4C57-09FD-A44A37BCDAE2}"/>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C36D2C41-999C-B8B6-6E6A-908860BF1885}"/>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466C77A3-9C91-8E1C-2AB8-EA93B596E79C}"/>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2B331477-E8CA-AF8F-6F7B-52696A3E5AE8}"/>
              </a:ext>
            </a:extLst>
          </p:cNvPr>
          <p:cNvSpPr/>
          <p:nvPr/>
        </p:nvSpPr>
        <p:spPr>
          <a:xfrm>
            <a:off x="-1295400" y="-1038862"/>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2BF71CC5-C9A0-F913-896B-670A3AB45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448" y="-97088"/>
            <a:ext cx="19934597" cy="10465664"/>
          </a:xfrm>
          <a:prstGeom prst="rect">
            <a:avLst/>
          </a:prstGeom>
        </p:spPr>
      </p:pic>
      <p:sp>
        <p:nvSpPr>
          <p:cNvPr id="9" name="TextBox 8">
            <a:extLst>
              <a:ext uri="{FF2B5EF4-FFF2-40B4-BE49-F238E27FC236}">
                <a16:creationId xmlns:a16="http://schemas.microsoft.com/office/drawing/2014/main" id="{8514E7A0-0CB0-FF83-C7F1-3743D85C7C49}"/>
              </a:ext>
            </a:extLst>
          </p:cNvPr>
          <p:cNvSpPr txBox="1"/>
          <p:nvPr/>
        </p:nvSpPr>
        <p:spPr>
          <a:xfrm>
            <a:off x="21366970" y="1369552"/>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4182878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EB"/>
        </a:solidFill>
        <a:effectLst/>
      </p:bgPr>
    </p:bg>
    <p:spTree>
      <p:nvGrpSpPr>
        <p:cNvPr id="1" name="">
          <a:extLst>
            <a:ext uri="{FF2B5EF4-FFF2-40B4-BE49-F238E27FC236}">
              <a16:creationId xmlns:a16="http://schemas.microsoft.com/office/drawing/2014/main" id="{587B87BA-B83C-AD65-958E-8A6AF91B0B5A}"/>
            </a:ext>
          </a:extLst>
        </p:cNvPr>
        <p:cNvGrpSpPr/>
        <p:nvPr/>
      </p:nvGrpSpPr>
      <p:grpSpPr>
        <a:xfrm>
          <a:off x="0" y="0"/>
          <a:ext cx="0" cy="0"/>
          <a:chOff x="0" y="0"/>
          <a:chExt cx="0" cy="0"/>
        </a:xfrm>
      </p:grpSpPr>
      <p:grpSp>
        <p:nvGrpSpPr>
          <p:cNvPr id="29" name="Group 29">
            <a:extLst>
              <a:ext uri="{FF2B5EF4-FFF2-40B4-BE49-F238E27FC236}">
                <a16:creationId xmlns:a16="http://schemas.microsoft.com/office/drawing/2014/main" id="{AF5295A5-E4B3-690F-4FB0-1D9306AEEFCD}"/>
              </a:ext>
            </a:extLst>
          </p:cNvPr>
          <p:cNvGrpSpPr/>
          <p:nvPr/>
        </p:nvGrpSpPr>
        <p:grpSpPr>
          <a:xfrm>
            <a:off x="589118" y="1160770"/>
            <a:ext cx="17442835" cy="8722705"/>
            <a:chOff x="0" y="0"/>
            <a:chExt cx="1597707" cy="705877"/>
          </a:xfrm>
        </p:grpSpPr>
        <p:sp>
          <p:nvSpPr>
            <p:cNvPr id="30" name="Freeform 30">
              <a:extLst>
                <a:ext uri="{FF2B5EF4-FFF2-40B4-BE49-F238E27FC236}">
                  <a16:creationId xmlns:a16="http://schemas.microsoft.com/office/drawing/2014/main" id="{B16050DB-C27D-EC99-DC02-E04CFB7B17EE}"/>
                </a:ext>
              </a:extLst>
            </p:cNvPr>
            <p:cNvSpPr/>
            <p:nvPr/>
          </p:nvSpPr>
          <p:spPr>
            <a:xfrm>
              <a:off x="0" y="0"/>
              <a:ext cx="1597707" cy="705877"/>
            </a:xfrm>
            <a:custGeom>
              <a:avLst/>
              <a:gdLst/>
              <a:ahLst/>
              <a:cxnLst/>
              <a:rect l="l" t="t" r="r" b="b"/>
              <a:pathLst>
                <a:path w="1597707" h="705877">
                  <a:moveTo>
                    <a:pt x="91974" y="0"/>
                  </a:moveTo>
                  <a:lnTo>
                    <a:pt x="1505733" y="0"/>
                  </a:lnTo>
                  <a:cubicBezTo>
                    <a:pt x="1556529" y="0"/>
                    <a:pt x="1597707" y="41178"/>
                    <a:pt x="1597707" y="91974"/>
                  </a:cubicBezTo>
                  <a:lnTo>
                    <a:pt x="1597707" y="613904"/>
                  </a:lnTo>
                  <a:cubicBezTo>
                    <a:pt x="1597707" y="638297"/>
                    <a:pt x="1588017" y="661690"/>
                    <a:pt x="1570768" y="678939"/>
                  </a:cubicBezTo>
                  <a:cubicBezTo>
                    <a:pt x="1553520" y="696187"/>
                    <a:pt x="1530126" y="705877"/>
                    <a:pt x="1505733" y="705877"/>
                  </a:cubicBezTo>
                  <a:lnTo>
                    <a:pt x="91974" y="705877"/>
                  </a:lnTo>
                  <a:cubicBezTo>
                    <a:pt x="41178" y="705877"/>
                    <a:pt x="0" y="664699"/>
                    <a:pt x="0" y="613904"/>
                  </a:cubicBezTo>
                  <a:lnTo>
                    <a:pt x="0" y="91974"/>
                  </a:lnTo>
                  <a:cubicBezTo>
                    <a:pt x="0" y="41178"/>
                    <a:pt x="41178" y="0"/>
                    <a:pt x="91974" y="0"/>
                  </a:cubicBezTo>
                  <a:close/>
                </a:path>
              </a:pathLst>
            </a:custGeom>
            <a:solidFill>
              <a:srgbClr val="F8F4EB"/>
            </a:solidFill>
            <a:ln w="19050" cap="rnd">
              <a:solidFill>
                <a:srgbClr val="000000"/>
              </a:solidFill>
              <a:prstDash val="solid"/>
              <a:round/>
            </a:ln>
          </p:spPr>
          <p:txBody>
            <a:bodyPr/>
            <a:lstStyle/>
            <a:p>
              <a:endParaRPr lang="en-US"/>
            </a:p>
          </p:txBody>
        </p:sp>
        <p:sp>
          <p:nvSpPr>
            <p:cNvPr id="31" name="TextBox 31">
              <a:extLst>
                <a:ext uri="{FF2B5EF4-FFF2-40B4-BE49-F238E27FC236}">
                  <a16:creationId xmlns:a16="http://schemas.microsoft.com/office/drawing/2014/main" id="{12E0E26A-4EF6-685D-6FB5-F4E2F93CCD74}"/>
                </a:ext>
              </a:extLst>
            </p:cNvPr>
            <p:cNvSpPr txBox="1"/>
            <p:nvPr/>
          </p:nvSpPr>
          <p:spPr>
            <a:xfrm>
              <a:off x="0" y="-123825"/>
              <a:ext cx="1597707" cy="829702"/>
            </a:xfrm>
            <a:prstGeom prst="rect">
              <a:avLst/>
            </a:prstGeom>
          </p:spPr>
          <p:txBody>
            <a:bodyPr lIns="50800" tIns="50800" rIns="50800" bIns="50800" rtlCol="0" anchor="ctr"/>
            <a:lstStyle/>
            <a:p>
              <a:pPr algn="ctr">
                <a:lnSpc>
                  <a:spcPts val="4225"/>
                </a:lnSpc>
              </a:pPr>
              <a:endParaRPr/>
            </a:p>
          </p:txBody>
        </p:sp>
      </p:grpSp>
      <p:grpSp>
        <p:nvGrpSpPr>
          <p:cNvPr id="32" name="Group 32">
            <a:extLst>
              <a:ext uri="{FF2B5EF4-FFF2-40B4-BE49-F238E27FC236}">
                <a16:creationId xmlns:a16="http://schemas.microsoft.com/office/drawing/2014/main" id="{1C1B0228-1D40-3558-E7F8-D3B7B1A73349}"/>
              </a:ext>
            </a:extLst>
          </p:cNvPr>
          <p:cNvGrpSpPr/>
          <p:nvPr/>
        </p:nvGrpSpPr>
        <p:grpSpPr>
          <a:xfrm>
            <a:off x="406847" y="1047295"/>
            <a:ext cx="17441646" cy="8651056"/>
            <a:chOff x="0" y="0"/>
            <a:chExt cx="1597707" cy="696232"/>
          </a:xfrm>
        </p:grpSpPr>
        <p:sp>
          <p:nvSpPr>
            <p:cNvPr id="33" name="Freeform 33">
              <a:extLst>
                <a:ext uri="{FF2B5EF4-FFF2-40B4-BE49-F238E27FC236}">
                  <a16:creationId xmlns:a16="http://schemas.microsoft.com/office/drawing/2014/main" id="{5BC0C2A3-A4DC-AC47-411A-2CD5B5567C0C}"/>
                </a:ext>
              </a:extLst>
            </p:cNvPr>
            <p:cNvSpPr/>
            <p:nvPr/>
          </p:nvSpPr>
          <p:spPr>
            <a:xfrm>
              <a:off x="0" y="0"/>
              <a:ext cx="1597707" cy="696232"/>
            </a:xfrm>
            <a:custGeom>
              <a:avLst/>
              <a:gdLst/>
              <a:ahLst/>
              <a:cxnLst/>
              <a:rect l="l" t="t" r="r" b="b"/>
              <a:pathLst>
                <a:path w="1597707" h="696232">
                  <a:moveTo>
                    <a:pt x="91974" y="0"/>
                  </a:moveTo>
                  <a:lnTo>
                    <a:pt x="1505733" y="0"/>
                  </a:lnTo>
                  <a:cubicBezTo>
                    <a:pt x="1556529" y="0"/>
                    <a:pt x="1597707" y="41178"/>
                    <a:pt x="1597707" y="91974"/>
                  </a:cubicBezTo>
                  <a:lnTo>
                    <a:pt x="1597707" y="604259"/>
                  </a:lnTo>
                  <a:cubicBezTo>
                    <a:pt x="1597707" y="655054"/>
                    <a:pt x="1556529" y="696232"/>
                    <a:pt x="1505733" y="696232"/>
                  </a:cubicBezTo>
                  <a:lnTo>
                    <a:pt x="91974" y="696232"/>
                  </a:lnTo>
                  <a:cubicBezTo>
                    <a:pt x="67581" y="696232"/>
                    <a:pt x="44187" y="686542"/>
                    <a:pt x="26938" y="669294"/>
                  </a:cubicBezTo>
                  <a:cubicBezTo>
                    <a:pt x="9690" y="652045"/>
                    <a:pt x="0" y="628652"/>
                    <a:pt x="0" y="604259"/>
                  </a:cubicBezTo>
                  <a:lnTo>
                    <a:pt x="0" y="91974"/>
                  </a:lnTo>
                  <a:cubicBezTo>
                    <a:pt x="0" y="41178"/>
                    <a:pt x="41178" y="0"/>
                    <a:pt x="91974" y="0"/>
                  </a:cubicBezTo>
                  <a:close/>
                </a:path>
              </a:pathLst>
            </a:custGeom>
            <a:solidFill>
              <a:srgbClr val="FFFFFF"/>
            </a:solidFill>
            <a:ln w="19050" cap="rnd">
              <a:solidFill>
                <a:srgbClr val="000000"/>
              </a:solidFill>
              <a:prstDash val="solid"/>
              <a:round/>
            </a:ln>
          </p:spPr>
          <p:txBody>
            <a:bodyPr/>
            <a:lstStyle/>
            <a:p>
              <a:endParaRPr lang="en-US" dirty="0"/>
            </a:p>
          </p:txBody>
        </p:sp>
        <p:sp>
          <p:nvSpPr>
            <p:cNvPr id="34" name="TextBox 34">
              <a:extLst>
                <a:ext uri="{FF2B5EF4-FFF2-40B4-BE49-F238E27FC236}">
                  <a16:creationId xmlns:a16="http://schemas.microsoft.com/office/drawing/2014/main" id="{E473AEAC-28B5-2058-CA7E-85FED13F6E17}"/>
                </a:ext>
              </a:extLst>
            </p:cNvPr>
            <p:cNvSpPr txBox="1"/>
            <p:nvPr/>
          </p:nvSpPr>
          <p:spPr>
            <a:xfrm>
              <a:off x="0" y="-123825"/>
              <a:ext cx="1597707" cy="820057"/>
            </a:xfrm>
            <a:prstGeom prst="rect">
              <a:avLst/>
            </a:prstGeom>
          </p:spPr>
          <p:txBody>
            <a:bodyPr lIns="50800" tIns="50800" rIns="50800" bIns="50800" rtlCol="0" anchor="ctr"/>
            <a:lstStyle/>
            <a:p>
              <a:pPr algn="ctr">
                <a:lnSpc>
                  <a:spcPts val="4225"/>
                </a:lnSpc>
              </a:pPr>
              <a:endParaRPr/>
            </a:p>
          </p:txBody>
        </p:sp>
      </p:grpSp>
      <p:pic>
        <p:nvPicPr>
          <p:cNvPr id="11" name="Picture 10" descr="A person touching a screen with a blue light&#10;&#10;Description automatically generated with medium confidence">
            <a:extLst>
              <a:ext uri="{FF2B5EF4-FFF2-40B4-BE49-F238E27FC236}">
                <a16:creationId xmlns:a16="http://schemas.microsoft.com/office/drawing/2014/main" id="{C5DECD9E-7A07-D8EE-348E-ECFED7076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703" y="1391877"/>
            <a:ext cx="15335300" cy="8051033"/>
          </a:xfrm>
          <a:prstGeom prst="rect">
            <a:avLst/>
          </a:prstGeom>
        </p:spPr>
      </p:pic>
      <p:grpSp>
        <p:nvGrpSpPr>
          <p:cNvPr id="126" name="Group 125">
            <a:extLst>
              <a:ext uri="{FF2B5EF4-FFF2-40B4-BE49-F238E27FC236}">
                <a16:creationId xmlns:a16="http://schemas.microsoft.com/office/drawing/2014/main" id="{9B051F4D-599B-8B6C-38EE-FA8D9B592C0E}"/>
              </a:ext>
            </a:extLst>
          </p:cNvPr>
          <p:cNvGrpSpPr/>
          <p:nvPr/>
        </p:nvGrpSpPr>
        <p:grpSpPr>
          <a:xfrm>
            <a:off x="19627143" y="2739210"/>
            <a:ext cx="7186117" cy="1709983"/>
            <a:chOff x="5281878" y="2814668"/>
            <a:chExt cx="7186117" cy="1709983"/>
          </a:xfrm>
        </p:grpSpPr>
        <p:sp>
          <p:nvSpPr>
            <p:cNvPr id="86" name="Freeform 86">
              <a:extLst>
                <a:ext uri="{FF2B5EF4-FFF2-40B4-BE49-F238E27FC236}">
                  <a16:creationId xmlns:a16="http://schemas.microsoft.com/office/drawing/2014/main" id="{BDA7D680-ABA1-E935-C4FB-C73CE30CCA5F}"/>
                </a:ext>
              </a:extLst>
            </p:cNvPr>
            <p:cNvSpPr/>
            <p:nvPr/>
          </p:nvSpPr>
          <p:spPr>
            <a:xfrm rot="21062588">
              <a:off x="12066895" y="2814668"/>
              <a:ext cx="401100" cy="382047"/>
            </a:xfrm>
            <a:custGeom>
              <a:avLst/>
              <a:gdLst/>
              <a:ahLst/>
              <a:cxnLst/>
              <a:rect l="l" t="t" r="r" b="b"/>
              <a:pathLst>
                <a:path w="313393" h="298506">
                  <a:moveTo>
                    <a:pt x="0" y="0"/>
                  </a:moveTo>
                  <a:lnTo>
                    <a:pt x="313392" y="0"/>
                  </a:lnTo>
                  <a:lnTo>
                    <a:pt x="313392" y="298506"/>
                  </a:lnTo>
                  <a:lnTo>
                    <a:pt x="0" y="2985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7" name="Freeform 87">
              <a:extLst>
                <a:ext uri="{FF2B5EF4-FFF2-40B4-BE49-F238E27FC236}">
                  <a16:creationId xmlns:a16="http://schemas.microsoft.com/office/drawing/2014/main" id="{09899EB1-934D-6948-4C48-485997C40BC2}"/>
                </a:ext>
              </a:extLst>
            </p:cNvPr>
            <p:cNvSpPr/>
            <p:nvPr/>
          </p:nvSpPr>
          <p:spPr>
            <a:xfrm rot="21101004">
              <a:off x="5281878" y="4165621"/>
              <a:ext cx="359030" cy="359030"/>
            </a:xfrm>
            <a:custGeom>
              <a:avLst/>
              <a:gdLst/>
              <a:ahLst/>
              <a:cxnLst/>
              <a:rect l="l" t="t" r="r" b="b"/>
              <a:pathLst>
                <a:path w="280522" h="280522">
                  <a:moveTo>
                    <a:pt x="0" y="0"/>
                  </a:moveTo>
                  <a:lnTo>
                    <a:pt x="280522" y="0"/>
                  </a:lnTo>
                  <a:lnTo>
                    <a:pt x="280522" y="280521"/>
                  </a:lnTo>
                  <a:lnTo>
                    <a:pt x="0" y="2805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25" name="Group 124">
            <a:extLst>
              <a:ext uri="{FF2B5EF4-FFF2-40B4-BE49-F238E27FC236}">
                <a16:creationId xmlns:a16="http://schemas.microsoft.com/office/drawing/2014/main" id="{669A19DD-3177-97ED-1279-B35DD4E2C9CF}"/>
              </a:ext>
            </a:extLst>
          </p:cNvPr>
          <p:cNvGrpSpPr/>
          <p:nvPr/>
        </p:nvGrpSpPr>
        <p:grpSpPr>
          <a:xfrm>
            <a:off x="13269413" y="-1028700"/>
            <a:ext cx="4762544" cy="1688906"/>
            <a:chOff x="11858539" y="-1015132"/>
            <a:chExt cx="6091627" cy="1931403"/>
          </a:xfrm>
        </p:grpSpPr>
        <p:grpSp>
          <p:nvGrpSpPr>
            <p:cNvPr id="88" name="Group 88">
              <a:extLst>
                <a:ext uri="{FF2B5EF4-FFF2-40B4-BE49-F238E27FC236}">
                  <a16:creationId xmlns:a16="http://schemas.microsoft.com/office/drawing/2014/main" id="{2D72F67A-6DE8-320D-6717-A577F2E167B4}"/>
                </a:ext>
              </a:extLst>
            </p:cNvPr>
            <p:cNvGrpSpPr/>
            <p:nvPr/>
          </p:nvGrpSpPr>
          <p:grpSpPr>
            <a:xfrm>
              <a:off x="11858539" y="-1015132"/>
              <a:ext cx="4806216" cy="1931403"/>
              <a:chOff x="-738802" y="-76200"/>
              <a:chExt cx="1343319" cy="539820"/>
            </a:xfrm>
          </p:grpSpPr>
          <p:sp>
            <p:nvSpPr>
              <p:cNvPr id="89" name="Freeform 89">
                <a:extLst>
                  <a:ext uri="{FF2B5EF4-FFF2-40B4-BE49-F238E27FC236}">
                    <a16:creationId xmlns:a16="http://schemas.microsoft.com/office/drawing/2014/main" id="{760FDB1A-EEE5-1358-1493-2F8629408F92}"/>
                  </a:ext>
                </a:extLst>
              </p:cNvPr>
              <p:cNvSpPr/>
              <p:nvPr/>
            </p:nvSpPr>
            <p:spPr>
              <a:xfrm>
                <a:off x="-101704" y="311807"/>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0" name="TextBox 90">
                <a:extLst>
                  <a:ext uri="{FF2B5EF4-FFF2-40B4-BE49-F238E27FC236}">
                    <a16:creationId xmlns:a16="http://schemas.microsoft.com/office/drawing/2014/main" id="{5C2E77A0-441A-CE41-93F4-5995BA564804}"/>
                  </a:ext>
                </a:extLst>
              </p:cNvPr>
              <p:cNvSpPr txBox="1"/>
              <p:nvPr/>
            </p:nvSpPr>
            <p:spPr>
              <a:xfrm>
                <a:off x="0" y="-76200"/>
                <a:ext cx="604517" cy="224765"/>
              </a:xfrm>
              <a:prstGeom prst="rect">
                <a:avLst/>
              </a:prstGeom>
            </p:spPr>
            <p:txBody>
              <a:bodyPr lIns="50800" tIns="50800" rIns="50800" bIns="50800" rtlCol="0" anchor="ctr"/>
              <a:lstStyle/>
              <a:p>
                <a:pPr algn="ctr">
                  <a:lnSpc>
                    <a:spcPts val="2873"/>
                  </a:lnSpc>
                </a:pPr>
                <a:endParaRPr/>
              </a:p>
            </p:txBody>
          </p:sp>
          <p:sp>
            <p:nvSpPr>
              <p:cNvPr id="8" name="Freeform 89">
                <a:extLst>
                  <a:ext uri="{FF2B5EF4-FFF2-40B4-BE49-F238E27FC236}">
                    <a16:creationId xmlns:a16="http://schemas.microsoft.com/office/drawing/2014/main" id="{DBB223D7-3966-14A9-91FA-318339A93A4C}"/>
                  </a:ext>
                </a:extLst>
              </p:cNvPr>
              <p:cNvSpPr/>
              <p:nvPr/>
            </p:nvSpPr>
            <p:spPr>
              <a:xfrm>
                <a:off x="-738802" y="315055"/>
                <a:ext cx="604517" cy="148565"/>
              </a:xfrm>
              <a:custGeom>
                <a:avLst/>
                <a:gdLst/>
                <a:ahLst/>
                <a:cxnLst/>
                <a:rect l="l" t="t" r="r" b="b"/>
                <a:pathLst>
                  <a:path w="604517" h="148565">
                    <a:moveTo>
                      <a:pt x="74282" y="0"/>
                    </a:moveTo>
                    <a:lnTo>
                      <a:pt x="530235" y="0"/>
                    </a:lnTo>
                    <a:cubicBezTo>
                      <a:pt x="571260" y="0"/>
                      <a:pt x="604517" y="33257"/>
                      <a:pt x="604517" y="74282"/>
                    </a:cubicBezTo>
                    <a:lnTo>
                      <a:pt x="604517" y="74282"/>
                    </a:lnTo>
                    <a:cubicBezTo>
                      <a:pt x="604517" y="93983"/>
                      <a:pt x="596691" y="112877"/>
                      <a:pt x="582760" y="126808"/>
                    </a:cubicBezTo>
                    <a:cubicBezTo>
                      <a:pt x="568830" y="140739"/>
                      <a:pt x="549936" y="148565"/>
                      <a:pt x="530235"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grpSp>
        <p:grpSp>
          <p:nvGrpSpPr>
            <p:cNvPr id="91" name="Group 91">
              <a:extLst>
                <a:ext uri="{FF2B5EF4-FFF2-40B4-BE49-F238E27FC236}">
                  <a16:creationId xmlns:a16="http://schemas.microsoft.com/office/drawing/2014/main" id="{9C6FF4A6-8951-AFE5-DC59-D11E8459B6C1}"/>
                </a:ext>
              </a:extLst>
            </p:cNvPr>
            <p:cNvGrpSpPr/>
            <p:nvPr/>
          </p:nvGrpSpPr>
          <p:grpSpPr>
            <a:xfrm>
              <a:off x="16568434" y="356961"/>
              <a:ext cx="1381732" cy="531545"/>
              <a:chOff x="0" y="0"/>
              <a:chExt cx="1842310" cy="708727"/>
            </a:xfrm>
          </p:grpSpPr>
          <p:grpSp>
            <p:nvGrpSpPr>
              <p:cNvPr id="92" name="Group 92">
                <a:extLst>
                  <a:ext uri="{FF2B5EF4-FFF2-40B4-BE49-F238E27FC236}">
                    <a16:creationId xmlns:a16="http://schemas.microsoft.com/office/drawing/2014/main" id="{22D6E3E0-44FB-FF68-2C23-A8B3D6C98D76}"/>
                  </a:ext>
                </a:extLst>
              </p:cNvPr>
              <p:cNvGrpSpPr/>
              <p:nvPr/>
            </p:nvGrpSpPr>
            <p:grpSpPr>
              <a:xfrm>
                <a:off x="0" y="0"/>
                <a:ext cx="828687" cy="708727"/>
                <a:chOff x="0" y="0"/>
                <a:chExt cx="173711" cy="148565"/>
              </a:xfrm>
            </p:grpSpPr>
            <p:sp>
              <p:nvSpPr>
                <p:cNvPr id="93" name="Freeform 93">
                  <a:extLst>
                    <a:ext uri="{FF2B5EF4-FFF2-40B4-BE49-F238E27FC236}">
                      <a16:creationId xmlns:a16="http://schemas.microsoft.com/office/drawing/2014/main" id="{B0E5FE41-0637-E210-AF1C-AB7A94CF6BAC}"/>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4" name="TextBox 94">
                  <a:extLst>
                    <a:ext uri="{FF2B5EF4-FFF2-40B4-BE49-F238E27FC236}">
                      <a16:creationId xmlns:a16="http://schemas.microsoft.com/office/drawing/2014/main" id="{9365D7AD-4931-DB89-49DF-45123C46BBA2}"/>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grpSp>
            <p:nvGrpSpPr>
              <p:cNvPr id="95" name="Group 95">
                <a:extLst>
                  <a:ext uri="{FF2B5EF4-FFF2-40B4-BE49-F238E27FC236}">
                    <a16:creationId xmlns:a16="http://schemas.microsoft.com/office/drawing/2014/main" id="{BD72E5B3-88F8-B835-13A6-AD42FAA4F9DB}"/>
                  </a:ext>
                </a:extLst>
              </p:cNvPr>
              <p:cNvGrpSpPr/>
              <p:nvPr/>
            </p:nvGrpSpPr>
            <p:grpSpPr>
              <a:xfrm>
                <a:off x="1013623" y="0"/>
                <a:ext cx="828687" cy="708727"/>
                <a:chOff x="0" y="0"/>
                <a:chExt cx="173711" cy="148565"/>
              </a:xfrm>
            </p:grpSpPr>
            <p:sp>
              <p:nvSpPr>
                <p:cNvPr id="96" name="Freeform 96">
                  <a:extLst>
                    <a:ext uri="{FF2B5EF4-FFF2-40B4-BE49-F238E27FC236}">
                      <a16:creationId xmlns:a16="http://schemas.microsoft.com/office/drawing/2014/main" id="{4722698B-0F72-A1CA-5048-BF3B9A472433}"/>
                    </a:ext>
                  </a:extLst>
                </p:cNvPr>
                <p:cNvSpPr/>
                <p:nvPr/>
              </p:nvSpPr>
              <p:spPr>
                <a:xfrm>
                  <a:off x="0" y="0"/>
                  <a:ext cx="173711" cy="148565"/>
                </a:xfrm>
                <a:custGeom>
                  <a:avLst/>
                  <a:gdLst/>
                  <a:ahLst/>
                  <a:cxnLst/>
                  <a:rect l="l" t="t" r="r" b="b"/>
                  <a:pathLst>
                    <a:path w="173711" h="148565">
                      <a:moveTo>
                        <a:pt x="74282" y="0"/>
                      </a:moveTo>
                      <a:lnTo>
                        <a:pt x="99429" y="0"/>
                      </a:lnTo>
                      <a:cubicBezTo>
                        <a:pt x="140454" y="0"/>
                        <a:pt x="173711" y="33257"/>
                        <a:pt x="173711" y="74282"/>
                      </a:cubicBezTo>
                      <a:lnTo>
                        <a:pt x="173711" y="74282"/>
                      </a:lnTo>
                      <a:cubicBezTo>
                        <a:pt x="173711" y="93983"/>
                        <a:pt x="165885" y="112877"/>
                        <a:pt x="151954" y="126808"/>
                      </a:cubicBezTo>
                      <a:cubicBezTo>
                        <a:pt x="138024" y="140739"/>
                        <a:pt x="119130" y="148565"/>
                        <a:pt x="99429" y="148565"/>
                      </a:cubicBezTo>
                      <a:lnTo>
                        <a:pt x="74282" y="148565"/>
                      </a:lnTo>
                      <a:cubicBezTo>
                        <a:pt x="33257" y="148565"/>
                        <a:pt x="0" y="115308"/>
                        <a:pt x="0" y="74282"/>
                      </a:cubicBezTo>
                      <a:lnTo>
                        <a:pt x="0" y="74282"/>
                      </a:lnTo>
                      <a:cubicBezTo>
                        <a:pt x="0" y="33257"/>
                        <a:pt x="33257" y="0"/>
                        <a:pt x="74282" y="0"/>
                      </a:cubicBezTo>
                      <a:close/>
                    </a:path>
                  </a:pathLst>
                </a:custGeom>
                <a:solidFill>
                  <a:srgbClr val="FFFFFF"/>
                </a:solidFill>
                <a:ln w="19050" cap="rnd">
                  <a:solidFill>
                    <a:srgbClr val="000000"/>
                  </a:solidFill>
                  <a:prstDash val="solid"/>
                  <a:round/>
                </a:ln>
              </p:spPr>
              <p:txBody>
                <a:bodyPr/>
                <a:lstStyle/>
                <a:p>
                  <a:endParaRPr lang="en-US"/>
                </a:p>
              </p:txBody>
            </p:sp>
            <p:sp>
              <p:nvSpPr>
                <p:cNvPr id="97" name="TextBox 97">
                  <a:extLst>
                    <a:ext uri="{FF2B5EF4-FFF2-40B4-BE49-F238E27FC236}">
                      <a16:creationId xmlns:a16="http://schemas.microsoft.com/office/drawing/2014/main" id="{68BAEF15-2BD5-7457-8B3B-E5645FC07FED}"/>
                    </a:ext>
                  </a:extLst>
                </p:cNvPr>
                <p:cNvSpPr txBox="1"/>
                <p:nvPr/>
              </p:nvSpPr>
              <p:spPr>
                <a:xfrm>
                  <a:off x="0" y="-123825"/>
                  <a:ext cx="173711" cy="272390"/>
                </a:xfrm>
                <a:prstGeom prst="rect">
                  <a:avLst/>
                </a:prstGeom>
              </p:spPr>
              <p:txBody>
                <a:bodyPr lIns="50800" tIns="50800" rIns="50800" bIns="50800" rtlCol="0" anchor="ctr"/>
                <a:lstStyle/>
                <a:p>
                  <a:pPr algn="ctr">
                    <a:lnSpc>
                      <a:spcPts val="4225"/>
                    </a:lnSpc>
                  </a:pPr>
                  <a:endParaRPr/>
                </a:p>
              </p:txBody>
            </p:sp>
          </p:grpSp>
          <p:sp>
            <p:nvSpPr>
              <p:cNvPr id="98" name="AutoShape 98">
                <a:extLst>
                  <a:ext uri="{FF2B5EF4-FFF2-40B4-BE49-F238E27FC236}">
                    <a16:creationId xmlns:a16="http://schemas.microsoft.com/office/drawing/2014/main" id="{530ED226-CEBC-B3D1-2EFB-95EFD4C882A7}"/>
                  </a:ext>
                </a:extLst>
              </p:cNvPr>
              <p:cNvSpPr/>
              <p:nvPr/>
            </p:nvSpPr>
            <p:spPr>
              <a:xfrm>
                <a:off x="264175" y="354364"/>
                <a:ext cx="300338" cy="0"/>
              </a:xfrm>
              <a:prstGeom prst="line">
                <a:avLst/>
              </a:prstGeom>
              <a:ln w="25400" cap="flat">
                <a:solidFill>
                  <a:srgbClr val="000000"/>
                </a:solidFill>
                <a:prstDash val="solid"/>
                <a:headEnd type="none" w="sm" len="sm"/>
                <a:tailEnd type="none" w="sm" len="sm"/>
              </a:ln>
            </p:spPr>
            <p:txBody>
              <a:bodyPr/>
              <a:lstStyle/>
              <a:p>
                <a:endParaRPr lang="en-US"/>
              </a:p>
            </p:txBody>
          </p:sp>
          <p:sp>
            <p:nvSpPr>
              <p:cNvPr id="99" name="Freeform 99">
                <a:extLst>
                  <a:ext uri="{FF2B5EF4-FFF2-40B4-BE49-F238E27FC236}">
                    <a16:creationId xmlns:a16="http://schemas.microsoft.com/office/drawing/2014/main" id="{714E87CC-3212-EB05-1D4A-E5CD7A378CB0}"/>
                  </a:ext>
                </a:extLst>
              </p:cNvPr>
              <p:cNvSpPr/>
              <p:nvPr/>
            </p:nvSpPr>
            <p:spPr>
              <a:xfrm>
                <a:off x="1285102" y="212213"/>
                <a:ext cx="285729" cy="284300"/>
              </a:xfrm>
              <a:custGeom>
                <a:avLst/>
                <a:gdLst/>
                <a:ahLst/>
                <a:cxnLst/>
                <a:rect l="l" t="t" r="r" b="b"/>
                <a:pathLst>
                  <a:path w="285729" h="284300">
                    <a:moveTo>
                      <a:pt x="0" y="0"/>
                    </a:moveTo>
                    <a:lnTo>
                      <a:pt x="285729" y="0"/>
                    </a:lnTo>
                    <a:lnTo>
                      <a:pt x="285729" y="284301"/>
                    </a:lnTo>
                    <a:lnTo>
                      <a:pt x="0" y="284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grpSp>
        <p:nvGrpSpPr>
          <p:cNvPr id="101" name="Group 101">
            <a:extLst>
              <a:ext uri="{FF2B5EF4-FFF2-40B4-BE49-F238E27FC236}">
                <a16:creationId xmlns:a16="http://schemas.microsoft.com/office/drawing/2014/main" id="{240FA22B-E8DE-3A47-EC2B-EFB01E257034}"/>
              </a:ext>
            </a:extLst>
          </p:cNvPr>
          <p:cNvGrpSpPr/>
          <p:nvPr/>
        </p:nvGrpSpPr>
        <p:grpSpPr>
          <a:xfrm rot="951103">
            <a:off x="17081085" y="8365903"/>
            <a:ext cx="650273" cy="619791"/>
            <a:chOff x="0" y="0"/>
            <a:chExt cx="812800" cy="774700"/>
          </a:xfrm>
        </p:grpSpPr>
        <p:sp>
          <p:nvSpPr>
            <p:cNvPr id="102" name="Freeform 102">
              <a:extLst>
                <a:ext uri="{FF2B5EF4-FFF2-40B4-BE49-F238E27FC236}">
                  <a16:creationId xmlns:a16="http://schemas.microsoft.com/office/drawing/2014/main" id="{6FC5F87C-7151-0FCD-2471-7910AD2D9829}"/>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FEB3C7"/>
            </a:solidFill>
            <a:ln w="9525" cap="sq">
              <a:solidFill>
                <a:srgbClr val="000000"/>
              </a:solidFill>
              <a:prstDash val="solid"/>
              <a:miter/>
            </a:ln>
          </p:spPr>
          <p:txBody>
            <a:bodyPr/>
            <a:lstStyle/>
            <a:p>
              <a:endParaRPr lang="en-US"/>
            </a:p>
          </p:txBody>
        </p:sp>
        <p:sp>
          <p:nvSpPr>
            <p:cNvPr id="103" name="TextBox 103">
              <a:extLst>
                <a:ext uri="{FF2B5EF4-FFF2-40B4-BE49-F238E27FC236}">
                  <a16:creationId xmlns:a16="http://schemas.microsoft.com/office/drawing/2014/main" id="{9E3E671F-9067-ED36-C34F-25E2368153F9}"/>
                </a:ext>
              </a:extLst>
            </p:cNvPr>
            <p:cNvSpPr txBox="1"/>
            <p:nvPr/>
          </p:nvSpPr>
          <p:spPr>
            <a:xfrm>
              <a:off x="228600" y="142875"/>
              <a:ext cx="355600" cy="466725"/>
            </a:xfrm>
            <a:prstGeom prst="rect">
              <a:avLst/>
            </a:prstGeom>
          </p:spPr>
          <p:txBody>
            <a:bodyPr lIns="50800" tIns="50800" rIns="50800" bIns="50800" rtlCol="0" anchor="ctr"/>
            <a:lstStyle/>
            <a:p>
              <a:pPr algn="ctr">
                <a:lnSpc>
                  <a:spcPts val="4225"/>
                </a:lnSpc>
              </a:pPr>
              <a:endParaRPr/>
            </a:p>
          </p:txBody>
        </p:sp>
      </p:grpSp>
      <p:sp>
        <p:nvSpPr>
          <p:cNvPr id="4" name="TextBox 85">
            <a:extLst>
              <a:ext uri="{FF2B5EF4-FFF2-40B4-BE49-F238E27FC236}">
                <a16:creationId xmlns:a16="http://schemas.microsoft.com/office/drawing/2014/main" id="{FC6596F5-6827-E74D-D864-694414E9D77B}"/>
              </a:ext>
            </a:extLst>
          </p:cNvPr>
          <p:cNvSpPr txBox="1"/>
          <p:nvPr/>
        </p:nvSpPr>
        <p:spPr>
          <a:xfrm>
            <a:off x="10962508" y="-712573"/>
            <a:ext cx="9824501" cy="1362617"/>
          </a:xfrm>
          <a:prstGeom prst="rect">
            <a:avLst/>
          </a:prstGeom>
        </p:spPr>
        <p:txBody>
          <a:bodyPr lIns="0" tIns="0" rIns="0" bIns="0" rtlCol="0" anchor="t">
            <a:spAutoFit/>
          </a:bodyPr>
          <a:lstStyle/>
          <a:p>
            <a:pPr algn="ctr">
              <a:lnSpc>
                <a:spcPts val="12873"/>
              </a:lnSpc>
            </a:pP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Mục</a:t>
            </a:r>
            <a:r>
              <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rPr>
              <a:t> </a:t>
            </a:r>
            <a:r>
              <a:rPr lang="en-US" sz="2400" dirty="0" err="1">
                <a:solidFill>
                  <a:srgbClr val="000000"/>
                </a:solidFill>
                <a:latin typeface="Calibri" panose="020F0502020204030204" pitchFamily="34" charset="0"/>
                <a:ea typeface="Tex Gyre Termes Italics"/>
                <a:cs typeface="Calibri" panose="020F0502020204030204" pitchFamily="34" charset="0"/>
                <a:sym typeface="Tex Gyre Termes Italics"/>
              </a:rPr>
              <a:t>lục</a:t>
            </a:r>
            <a:endParaRPr lang="en-US" sz="2400" dirty="0">
              <a:solidFill>
                <a:srgbClr val="000000"/>
              </a:solidFill>
              <a:latin typeface="Calibri" panose="020F0502020204030204" pitchFamily="34" charset="0"/>
              <a:ea typeface="Tex Gyre Termes Italics"/>
              <a:cs typeface="Calibri" panose="020F0502020204030204" pitchFamily="34" charset="0"/>
              <a:sym typeface="Tex Gyre Termes Italics"/>
            </a:endParaRPr>
          </a:p>
        </p:txBody>
      </p:sp>
      <p:sp>
        <p:nvSpPr>
          <p:cNvPr id="5" name="TextBox 4">
            <a:extLst>
              <a:ext uri="{FF2B5EF4-FFF2-40B4-BE49-F238E27FC236}">
                <a16:creationId xmlns:a16="http://schemas.microsoft.com/office/drawing/2014/main" id="{AA03FB53-C0E7-EB62-1B3B-CFD78C715012}"/>
              </a:ext>
            </a:extLst>
          </p:cNvPr>
          <p:cNvSpPr txBox="1"/>
          <p:nvPr/>
        </p:nvSpPr>
        <p:spPr>
          <a:xfrm>
            <a:off x="13375107" y="235817"/>
            <a:ext cx="1552189" cy="400110"/>
          </a:xfrm>
          <a:prstGeom prst="rect">
            <a:avLst/>
          </a:prstGeom>
          <a:noFill/>
        </p:spPr>
        <p:txBody>
          <a:bodyPr wrap="square">
            <a:spAutoFit/>
          </a:bodyPr>
          <a:lstStyle/>
          <a:p>
            <a:pPr rtl="0">
              <a:spcBef>
                <a:spcPts val="0"/>
              </a:spcBef>
              <a:spcAft>
                <a:spcPts val="600"/>
              </a:spcAft>
            </a:pPr>
            <a:r>
              <a:rPr lang="vi-VN" sz="2000" b="1" dirty="0">
                <a:solidFill>
                  <a:srgbClr val="000000"/>
                </a:solidFill>
                <a:latin typeface="Times New Roman" panose="02020603050405020304" pitchFamily="18" charset="0"/>
              </a:rPr>
              <a:t>A. MỞ ĐẦU</a:t>
            </a:r>
            <a:endParaRPr lang="vi-VN" sz="2000" b="1" dirty="0">
              <a:effectLst/>
            </a:endParaRPr>
          </a:p>
        </p:txBody>
      </p:sp>
      <p:sp>
        <p:nvSpPr>
          <p:cNvPr id="14" name="TextBox 13">
            <a:extLst>
              <a:ext uri="{FF2B5EF4-FFF2-40B4-BE49-F238E27FC236}">
                <a16:creationId xmlns:a16="http://schemas.microsoft.com/office/drawing/2014/main" id="{EB5E1A28-B40E-65F0-E204-367DEC98AA61}"/>
              </a:ext>
            </a:extLst>
          </p:cNvPr>
          <p:cNvSpPr txBox="1"/>
          <p:nvPr/>
        </p:nvSpPr>
        <p:spPr>
          <a:xfrm>
            <a:off x="1237814" y="1170932"/>
            <a:ext cx="15726135" cy="8312184"/>
          </a:xfrm>
          <a:custGeom>
            <a:avLst/>
            <a:gdLst/>
            <a:ahLst/>
            <a:cxnLst/>
            <a:rect l="l" t="t" r="r" b="b"/>
            <a:pathLst>
              <a:path w="15335300" h="8051033">
                <a:moveTo>
                  <a:pt x="10688123" y="5003050"/>
                </a:moveTo>
                <a:cubicBezTo>
                  <a:pt x="10657643" y="5003050"/>
                  <a:pt x="10632497" y="5013210"/>
                  <a:pt x="10612685" y="5033530"/>
                </a:cubicBezTo>
                <a:cubicBezTo>
                  <a:pt x="10592873" y="5053850"/>
                  <a:pt x="10582967" y="5079250"/>
                  <a:pt x="10582967" y="5109730"/>
                </a:cubicBezTo>
                <a:cubicBezTo>
                  <a:pt x="10582967" y="5140210"/>
                  <a:pt x="10592873" y="5164848"/>
                  <a:pt x="10612685" y="5183644"/>
                </a:cubicBezTo>
                <a:cubicBezTo>
                  <a:pt x="10632497" y="5202440"/>
                  <a:pt x="10657643" y="5211838"/>
                  <a:pt x="10688123" y="5211838"/>
                </a:cubicBezTo>
                <a:cubicBezTo>
                  <a:pt x="10718603" y="5211838"/>
                  <a:pt x="10743749" y="5202440"/>
                  <a:pt x="10763561" y="5183644"/>
                </a:cubicBezTo>
                <a:cubicBezTo>
                  <a:pt x="10783373" y="5164848"/>
                  <a:pt x="10793279" y="5140210"/>
                  <a:pt x="10793279" y="5109730"/>
                </a:cubicBezTo>
                <a:cubicBezTo>
                  <a:pt x="10793279" y="5079250"/>
                  <a:pt x="10783119" y="5053850"/>
                  <a:pt x="10762799" y="5033530"/>
                </a:cubicBezTo>
                <a:cubicBezTo>
                  <a:pt x="10742479" y="5013210"/>
                  <a:pt x="10717587" y="5003050"/>
                  <a:pt x="10688123" y="5003050"/>
                </a:cubicBezTo>
                <a:close/>
                <a:moveTo>
                  <a:pt x="13231679" y="4017022"/>
                </a:moveTo>
                <a:cubicBezTo>
                  <a:pt x="13294672" y="4017022"/>
                  <a:pt x="13351567" y="4031500"/>
                  <a:pt x="13402367" y="4060456"/>
                </a:cubicBezTo>
                <a:cubicBezTo>
                  <a:pt x="13453167" y="4089412"/>
                  <a:pt x="13493046" y="4129798"/>
                  <a:pt x="13522001" y="4181614"/>
                </a:cubicBezTo>
                <a:cubicBezTo>
                  <a:pt x="13550957" y="4233430"/>
                  <a:pt x="13565435" y="4292358"/>
                  <a:pt x="13565435" y="4358398"/>
                </a:cubicBezTo>
                <a:cubicBezTo>
                  <a:pt x="13565435" y="4424438"/>
                  <a:pt x="13550957" y="4483366"/>
                  <a:pt x="13522001" y="4535182"/>
                </a:cubicBezTo>
                <a:cubicBezTo>
                  <a:pt x="13493046" y="4586998"/>
                  <a:pt x="13453167" y="4627384"/>
                  <a:pt x="13402367" y="4656340"/>
                </a:cubicBezTo>
                <a:cubicBezTo>
                  <a:pt x="13351567" y="4685296"/>
                  <a:pt x="13294672" y="4699774"/>
                  <a:pt x="13231679" y="4699774"/>
                </a:cubicBezTo>
                <a:cubicBezTo>
                  <a:pt x="13168687" y="4699774"/>
                  <a:pt x="13111791" y="4685296"/>
                  <a:pt x="13060991" y="4656340"/>
                </a:cubicBezTo>
                <a:cubicBezTo>
                  <a:pt x="13010191" y="4627384"/>
                  <a:pt x="12970314" y="4586998"/>
                  <a:pt x="12941357" y="4535182"/>
                </a:cubicBezTo>
                <a:cubicBezTo>
                  <a:pt x="12912401" y="4483366"/>
                  <a:pt x="12897923" y="4424438"/>
                  <a:pt x="12897923" y="4358398"/>
                </a:cubicBezTo>
                <a:cubicBezTo>
                  <a:pt x="12897923" y="4292358"/>
                  <a:pt x="12912401" y="4233430"/>
                  <a:pt x="12941357" y="4181614"/>
                </a:cubicBezTo>
                <a:cubicBezTo>
                  <a:pt x="12970314" y="4129798"/>
                  <a:pt x="13010191" y="4089412"/>
                  <a:pt x="13060991" y="4060456"/>
                </a:cubicBezTo>
                <a:cubicBezTo>
                  <a:pt x="13111791" y="4031500"/>
                  <a:pt x="13168687" y="4017022"/>
                  <a:pt x="13231679" y="4017022"/>
                </a:cubicBezTo>
                <a:close/>
                <a:moveTo>
                  <a:pt x="3039930" y="4017022"/>
                </a:moveTo>
                <a:cubicBezTo>
                  <a:pt x="3102921" y="4017022"/>
                  <a:pt x="3159817" y="4031500"/>
                  <a:pt x="3210617" y="4060456"/>
                </a:cubicBezTo>
                <a:cubicBezTo>
                  <a:pt x="3261417" y="4089412"/>
                  <a:pt x="3301296" y="4129798"/>
                  <a:pt x="3330251" y="4181614"/>
                </a:cubicBezTo>
                <a:cubicBezTo>
                  <a:pt x="3359208" y="4233430"/>
                  <a:pt x="3373686" y="4292358"/>
                  <a:pt x="3373686" y="4358398"/>
                </a:cubicBezTo>
                <a:cubicBezTo>
                  <a:pt x="3373686" y="4424438"/>
                  <a:pt x="3359208" y="4483366"/>
                  <a:pt x="3330251" y="4535182"/>
                </a:cubicBezTo>
                <a:cubicBezTo>
                  <a:pt x="3301296" y="4586998"/>
                  <a:pt x="3261417" y="4627384"/>
                  <a:pt x="3210617" y="4656340"/>
                </a:cubicBezTo>
                <a:cubicBezTo>
                  <a:pt x="3159817" y="4685296"/>
                  <a:pt x="3102921" y="4699774"/>
                  <a:pt x="3039930" y="4699774"/>
                </a:cubicBezTo>
                <a:cubicBezTo>
                  <a:pt x="2976937" y="4699774"/>
                  <a:pt x="2920041" y="4685296"/>
                  <a:pt x="2869242" y="4656340"/>
                </a:cubicBezTo>
                <a:cubicBezTo>
                  <a:pt x="2818442" y="4627384"/>
                  <a:pt x="2778564" y="4586998"/>
                  <a:pt x="2749608" y="4535182"/>
                </a:cubicBezTo>
                <a:cubicBezTo>
                  <a:pt x="2720652" y="4483366"/>
                  <a:pt x="2706174" y="4424438"/>
                  <a:pt x="2706174" y="4358398"/>
                </a:cubicBezTo>
                <a:cubicBezTo>
                  <a:pt x="2706174" y="4292358"/>
                  <a:pt x="2720652" y="4233430"/>
                  <a:pt x="2749608" y="4181614"/>
                </a:cubicBezTo>
                <a:cubicBezTo>
                  <a:pt x="2778564" y="4129798"/>
                  <a:pt x="2818442" y="4089412"/>
                  <a:pt x="2869242" y="4060456"/>
                </a:cubicBezTo>
                <a:cubicBezTo>
                  <a:pt x="2920041" y="4031500"/>
                  <a:pt x="2976937" y="4017022"/>
                  <a:pt x="3039930" y="4017022"/>
                </a:cubicBezTo>
                <a:close/>
                <a:moveTo>
                  <a:pt x="10276643" y="3824998"/>
                </a:moveTo>
                <a:lnTo>
                  <a:pt x="10276643" y="4891798"/>
                </a:lnTo>
                <a:lnTo>
                  <a:pt x="11102651" y="4891798"/>
                </a:lnTo>
                <a:lnTo>
                  <a:pt x="11102651" y="4693678"/>
                </a:lnTo>
                <a:lnTo>
                  <a:pt x="10522007" y="4693678"/>
                </a:lnTo>
                <a:lnTo>
                  <a:pt x="10522007" y="4446790"/>
                </a:lnTo>
                <a:lnTo>
                  <a:pt x="11017307" y="4446790"/>
                </a:lnTo>
                <a:lnTo>
                  <a:pt x="11017307" y="4254766"/>
                </a:lnTo>
                <a:lnTo>
                  <a:pt x="10522007" y="4254766"/>
                </a:lnTo>
                <a:lnTo>
                  <a:pt x="10522007" y="4023118"/>
                </a:lnTo>
                <a:lnTo>
                  <a:pt x="11082839" y="4023118"/>
                </a:lnTo>
                <a:lnTo>
                  <a:pt x="11082839" y="3824998"/>
                </a:lnTo>
                <a:close/>
                <a:moveTo>
                  <a:pt x="9047918" y="3824998"/>
                </a:moveTo>
                <a:lnTo>
                  <a:pt x="9047918" y="4891798"/>
                </a:lnTo>
                <a:lnTo>
                  <a:pt x="9294806" y="4891798"/>
                </a:lnTo>
                <a:lnTo>
                  <a:pt x="9294806" y="4454410"/>
                </a:lnTo>
                <a:lnTo>
                  <a:pt x="9779438" y="4454410"/>
                </a:lnTo>
                <a:lnTo>
                  <a:pt x="9779438" y="4891798"/>
                </a:lnTo>
                <a:lnTo>
                  <a:pt x="10026326" y="4891798"/>
                </a:lnTo>
                <a:lnTo>
                  <a:pt x="10026326" y="3824998"/>
                </a:lnTo>
                <a:lnTo>
                  <a:pt x="9779438" y="3824998"/>
                </a:lnTo>
                <a:lnTo>
                  <a:pt x="9779438" y="4245622"/>
                </a:lnTo>
                <a:lnTo>
                  <a:pt x="9294806" y="4245622"/>
                </a:lnTo>
                <a:lnTo>
                  <a:pt x="9294806" y="3824998"/>
                </a:lnTo>
                <a:close/>
                <a:moveTo>
                  <a:pt x="6647618" y="3824998"/>
                </a:moveTo>
                <a:lnTo>
                  <a:pt x="6647618" y="4891798"/>
                </a:lnTo>
                <a:lnTo>
                  <a:pt x="6891458" y="4891798"/>
                </a:lnTo>
                <a:lnTo>
                  <a:pt x="6891458" y="4244098"/>
                </a:lnTo>
                <a:lnTo>
                  <a:pt x="7423334" y="4891798"/>
                </a:lnTo>
                <a:lnTo>
                  <a:pt x="7626027" y="4891798"/>
                </a:lnTo>
                <a:lnTo>
                  <a:pt x="7626027" y="3824998"/>
                </a:lnTo>
                <a:lnTo>
                  <a:pt x="7382186" y="3824998"/>
                </a:lnTo>
                <a:lnTo>
                  <a:pt x="7382186" y="4472698"/>
                </a:lnTo>
                <a:lnTo>
                  <a:pt x="6851835" y="3824998"/>
                </a:lnTo>
                <a:close/>
                <a:moveTo>
                  <a:pt x="3809169" y="3824998"/>
                </a:moveTo>
                <a:lnTo>
                  <a:pt x="3809169" y="4891798"/>
                </a:lnTo>
                <a:lnTo>
                  <a:pt x="4053009" y="4891798"/>
                </a:lnTo>
                <a:lnTo>
                  <a:pt x="4053009" y="4244098"/>
                </a:lnTo>
                <a:lnTo>
                  <a:pt x="4584885" y="4891798"/>
                </a:lnTo>
                <a:lnTo>
                  <a:pt x="4787576" y="4891798"/>
                </a:lnTo>
                <a:lnTo>
                  <a:pt x="4787576" y="3824998"/>
                </a:lnTo>
                <a:lnTo>
                  <a:pt x="4543736" y="3824998"/>
                </a:lnTo>
                <a:lnTo>
                  <a:pt x="4543736" y="4472698"/>
                </a:lnTo>
                <a:lnTo>
                  <a:pt x="4013384" y="3824998"/>
                </a:lnTo>
                <a:close/>
                <a:moveTo>
                  <a:pt x="13231679" y="3806710"/>
                </a:moveTo>
                <a:cubicBezTo>
                  <a:pt x="13120935" y="3806710"/>
                  <a:pt x="13021113" y="3830586"/>
                  <a:pt x="12932214" y="3878338"/>
                </a:cubicBezTo>
                <a:cubicBezTo>
                  <a:pt x="12843313" y="3926090"/>
                  <a:pt x="12773717" y="3991876"/>
                  <a:pt x="12723425" y="4075696"/>
                </a:cubicBezTo>
                <a:cubicBezTo>
                  <a:pt x="12673133" y="4159516"/>
                  <a:pt x="12647987" y="4253750"/>
                  <a:pt x="12647987" y="4358398"/>
                </a:cubicBezTo>
                <a:cubicBezTo>
                  <a:pt x="12647987" y="4463046"/>
                  <a:pt x="12673133" y="4557280"/>
                  <a:pt x="12723425" y="4641100"/>
                </a:cubicBezTo>
                <a:cubicBezTo>
                  <a:pt x="12773717" y="4724920"/>
                  <a:pt x="12843313" y="4790706"/>
                  <a:pt x="12932214" y="4838458"/>
                </a:cubicBezTo>
                <a:cubicBezTo>
                  <a:pt x="13021113" y="4886210"/>
                  <a:pt x="13120935" y="4910086"/>
                  <a:pt x="13231679" y="4910086"/>
                </a:cubicBezTo>
                <a:cubicBezTo>
                  <a:pt x="13342423" y="4910086"/>
                  <a:pt x="13441991" y="4886210"/>
                  <a:pt x="13530383" y="4838458"/>
                </a:cubicBezTo>
                <a:cubicBezTo>
                  <a:pt x="13618775" y="4790706"/>
                  <a:pt x="13688371" y="4724920"/>
                  <a:pt x="13739171" y="4641100"/>
                </a:cubicBezTo>
                <a:cubicBezTo>
                  <a:pt x="13789972" y="4557280"/>
                  <a:pt x="13815371" y="4463046"/>
                  <a:pt x="13815371" y="4358398"/>
                </a:cubicBezTo>
                <a:cubicBezTo>
                  <a:pt x="13815371" y="4253750"/>
                  <a:pt x="13789972" y="4159516"/>
                  <a:pt x="13739171" y="4075696"/>
                </a:cubicBezTo>
                <a:cubicBezTo>
                  <a:pt x="13688371" y="3991876"/>
                  <a:pt x="13618775" y="3926090"/>
                  <a:pt x="13530383" y="3878338"/>
                </a:cubicBezTo>
                <a:cubicBezTo>
                  <a:pt x="13441991" y="3830586"/>
                  <a:pt x="13342423" y="3806710"/>
                  <a:pt x="13231679" y="3806710"/>
                </a:cubicBezTo>
                <a:close/>
                <a:moveTo>
                  <a:pt x="12130589" y="3806710"/>
                </a:moveTo>
                <a:cubicBezTo>
                  <a:pt x="12033053" y="3806710"/>
                  <a:pt x="11950503" y="3821442"/>
                  <a:pt x="11882939" y="3850906"/>
                </a:cubicBezTo>
                <a:cubicBezTo>
                  <a:pt x="11815375" y="3880370"/>
                  <a:pt x="11764829" y="3920248"/>
                  <a:pt x="11731301" y="3970540"/>
                </a:cubicBezTo>
                <a:cubicBezTo>
                  <a:pt x="11697773" y="4020832"/>
                  <a:pt x="11681008" y="4076966"/>
                  <a:pt x="11681008" y="4138942"/>
                </a:cubicBezTo>
                <a:cubicBezTo>
                  <a:pt x="11681008" y="4210062"/>
                  <a:pt x="11699552" y="4266958"/>
                  <a:pt x="11736635" y="4309630"/>
                </a:cubicBezTo>
                <a:cubicBezTo>
                  <a:pt x="11773719" y="4352302"/>
                  <a:pt x="11818169" y="4383290"/>
                  <a:pt x="11869985" y="4402594"/>
                </a:cubicBezTo>
                <a:cubicBezTo>
                  <a:pt x="11921801" y="4421898"/>
                  <a:pt x="11988349" y="4441202"/>
                  <a:pt x="12069629" y="4460506"/>
                </a:cubicBezTo>
                <a:cubicBezTo>
                  <a:pt x="12122461" y="4472698"/>
                  <a:pt x="12164371" y="4483874"/>
                  <a:pt x="12195358" y="4494034"/>
                </a:cubicBezTo>
                <a:cubicBezTo>
                  <a:pt x="12226347" y="4504194"/>
                  <a:pt x="12251747" y="4517656"/>
                  <a:pt x="12271558" y="4534420"/>
                </a:cubicBezTo>
                <a:cubicBezTo>
                  <a:pt x="12291371" y="4551184"/>
                  <a:pt x="12301276" y="4572266"/>
                  <a:pt x="12301276" y="4597666"/>
                </a:cubicBezTo>
                <a:cubicBezTo>
                  <a:pt x="12301276" y="4632210"/>
                  <a:pt x="12284514" y="4659896"/>
                  <a:pt x="12250985" y="4680724"/>
                </a:cubicBezTo>
                <a:cubicBezTo>
                  <a:pt x="12217457" y="4701552"/>
                  <a:pt x="12165641" y="4711966"/>
                  <a:pt x="12095537" y="4711966"/>
                </a:cubicBezTo>
                <a:cubicBezTo>
                  <a:pt x="12032545" y="4711966"/>
                  <a:pt x="11969553" y="4701806"/>
                  <a:pt x="11906561" y="4681486"/>
                </a:cubicBezTo>
                <a:cubicBezTo>
                  <a:pt x="11843569" y="4661166"/>
                  <a:pt x="11789214" y="4634242"/>
                  <a:pt x="11743493" y="4600714"/>
                </a:cubicBezTo>
                <a:lnTo>
                  <a:pt x="11659673" y="4786642"/>
                </a:lnTo>
                <a:cubicBezTo>
                  <a:pt x="11707425" y="4823218"/>
                  <a:pt x="11770670" y="4852936"/>
                  <a:pt x="11849411" y="4875796"/>
                </a:cubicBezTo>
                <a:cubicBezTo>
                  <a:pt x="11928152" y="4898656"/>
                  <a:pt x="12009685" y="4910086"/>
                  <a:pt x="12094014" y="4910086"/>
                </a:cubicBezTo>
                <a:cubicBezTo>
                  <a:pt x="12191549" y="4910086"/>
                  <a:pt x="12274354" y="4895354"/>
                  <a:pt x="12342425" y="4865890"/>
                </a:cubicBezTo>
                <a:cubicBezTo>
                  <a:pt x="12410498" y="4836426"/>
                  <a:pt x="12461552" y="4796548"/>
                  <a:pt x="12495587" y="4746256"/>
                </a:cubicBezTo>
                <a:cubicBezTo>
                  <a:pt x="12529623" y="4695964"/>
                  <a:pt x="12546641" y="4640338"/>
                  <a:pt x="12546641" y="4579378"/>
                </a:cubicBezTo>
                <a:cubicBezTo>
                  <a:pt x="12546641" y="4508258"/>
                  <a:pt x="12528099" y="4451870"/>
                  <a:pt x="12491015" y="4410214"/>
                </a:cubicBezTo>
                <a:cubicBezTo>
                  <a:pt x="12453931" y="4368558"/>
                  <a:pt x="12409481" y="4338078"/>
                  <a:pt x="12357665" y="4318774"/>
                </a:cubicBezTo>
                <a:cubicBezTo>
                  <a:pt x="12305849" y="4299470"/>
                  <a:pt x="12239301" y="4280166"/>
                  <a:pt x="12158021" y="4260862"/>
                </a:cubicBezTo>
                <a:cubicBezTo>
                  <a:pt x="12079789" y="4243590"/>
                  <a:pt x="12021623" y="4226064"/>
                  <a:pt x="11983523" y="4208284"/>
                </a:cubicBezTo>
                <a:cubicBezTo>
                  <a:pt x="11945423" y="4190504"/>
                  <a:pt x="11926373" y="4163326"/>
                  <a:pt x="11926373" y="4126750"/>
                </a:cubicBezTo>
                <a:cubicBezTo>
                  <a:pt x="11926373" y="4090174"/>
                  <a:pt x="11942883" y="4060710"/>
                  <a:pt x="11975903" y="4038358"/>
                </a:cubicBezTo>
                <a:cubicBezTo>
                  <a:pt x="12008923" y="4016006"/>
                  <a:pt x="12059977" y="4004830"/>
                  <a:pt x="12129065" y="4004830"/>
                </a:cubicBezTo>
                <a:cubicBezTo>
                  <a:pt x="12227617" y="4004830"/>
                  <a:pt x="12326169" y="4032770"/>
                  <a:pt x="12424721" y="4088650"/>
                </a:cubicBezTo>
                <a:lnTo>
                  <a:pt x="12500921" y="3901198"/>
                </a:lnTo>
                <a:cubicBezTo>
                  <a:pt x="12452153" y="3870718"/>
                  <a:pt x="12395257" y="3847350"/>
                  <a:pt x="12330233" y="3831094"/>
                </a:cubicBezTo>
                <a:cubicBezTo>
                  <a:pt x="12265209" y="3814838"/>
                  <a:pt x="12198661" y="3806710"/>
                  <a:pt x="12130589" y="3806710"/>
                </a:cubicBezTo>
                <a:close/>
                <a:moveTo>
                  <a:pt x="8396027" y="3806710"/>
                </a:moveTo>
                <a:cubicBezTo>
                  <a:pt x="8284267" y="3806710"/>
                  <a:pt x="8183683" y="3830332"/>
                  <a:pt x="8094275" y="3877576"/>
                </a:cubicBezTo>
                <a:cubicBezTo>
                  <a:pt x="8004867" y="3924820"/>
                  <a:pt x="7935017" y="3990352"/>
                  <a:pt x="7884725" y="4074172"/>
                </a:cubicBezTo>
                <a:cubicBezTo>
                  <a:pt x="7834433" y="4157992"/>
                  <a:pt x="7809287" y="4252734"/>
                  <a:pt x="7809287" y="4358398"/>
                </a:cubicBezTo>
                <a:cubicBezTo>
                  <a:pt x="7809287" y="4464062"/>
                  <a:pt x="7834433" y="4558804"/>
                  <a:pt x="7884725" y="4642624"/>
                </a:cubicBezTo>
                <a:cubicBezTo>
                  <a:pt x="7935017" y="4726444"/>
                  <a:pt x="8004359" y="4791976"/>
                  <a:pt x="8092751" y="4839220"/>
                </a:cubicBezTo>
                <a:cubicBezTo>
                  <a:pt x="8181143" y="4886464"/>
                  <a:pt x="8280711" y="4910086"/>
                  <a:pt x="8391455" y="4910086"/>
                </a:cubicBezTo>
                <a:cubicBezTo>
                  <a:pt x="8468671" y="4910086"/>
                  <a:pt x="8545379" y="4898402"/>
                  <a:pt x="8621579" y="4875034"/>
                </a:cubicBezTo>
                <a:cubicBezTo>
                  <a:pt x="8697779" y="4851666"/>
                  <a:pt x="8764835" y="4818138"/>
                  <a:pt x="8822747" y="4774450"/>
                </a:cubicBezTo>
                <a:lnTo>
                  <a:pt x="8822747" y="4341634"/>
                </a:lnTo>
                <a:lnTo>
                  <a:pt x="8597195" y="4341634"/>
                </a:lnTo>
                <a:lnTo>
                  <a:pt x="8597195" y="4654054"/>
                </a:lnTo>
                <a:cubicBezTo>
                  <a:pt x="8540299" y="4684534"/>
                  <a:pt x="8476291" y="4699774"/>
                  <a:pt x="8405171" y="4699774"/>
                </a:cubicBezTo>
                <a:cubicBezTo>
                  <a:pt x="8338115" y="4699774"/>
                  <a:pt x="8278425" y="4685296"/>
                  <a:pt x="8226101" y="4656340"/>
                </a:cubicBezTo>
                <a:cubicBezTo>
                  <a:pt x="8173777" y="4627384"/>
                  <a:pt x="8132883" y="4586998"/>
                  <a:pt x="8103419" y="4535182"/>
                </a:cubicBezTo>
                <a:cubicBezTo>
                  <a:pt x="8073955" y="4483366"/>
                  <a:pt x="8059223" y="4424438"/>
                  <a:pt x="8059223" y="4358398"/>
                </a:cubicBezTo>
                <a:cubicBezTo>
                  <a:pt x="8059223" y="4291342"/>
                  <a:pt x="8073955" y="4231906"/>
                  <a:pt x="8103419" y="4180090"/>
                </a:cubicBezTo>
                <a:cubicBezTo>
                  <a:pt x="8132883" y="4128274"/>
                  <a:pt x="8174031" y="4088142"/>
                  <a:pt x="8226863" y="4059694"/>
                </a:cubicBezTo>
                <a:cubicBezTo>
                  <a:pt x="8279695" y="4031246"/>
                  <a:pt x="8340147" y="4017022"/>
                  <a:pt x="8408219" y="4017022"/>
                </a:cubicBezTo>
                <a:cubicBezTo>
                  <a:pt x="8515915" y="4017022"/>
                  <a:pt x="8607863" y="4057154"/>
                  <a:pt x="8684063" y="4137418"/>
                </a:cubicBezTo>
                <a:lnTo>
                  <a:pt x="8842559" y="3991114"/>
                </a:lnTo>
                <a:cubicBezTo>
                  <a:pt x="8790743" y="3931170"/>
                  <a:pt x="8726735" y="3885450"/>
                  <a:pt x="8650535" y="3853954"/>
                </a:cubicBezTo>
                <a:cubicBezTo>
                  <a:pt x="8574335" y="3822458"/>
                  <a:pt x="8489499" y="3806710"/>
                  <a:pt x="8396027" y="3806710"/>
                </a:cubicBezTo>
                <a:close/>
                <a:moveTo>
                  <a:pt x="5557578" y="3806710"/>
                </a:moveTo>
                <a:cubicBezTo>
                  <a:pt x="5445818" y="3806710"/>
                  <a:pt x="5345234" y="3830332"/>
                  <a:pt x="5255826" y="3877576"/>
                </a:cubicBezTo>
                <a:cubicBezTo>
                  <a:pt x="5166418" y="3924820"/>
                  <a:pt x="5096568" y="3990352"/>
                  <a:pt x="5046275" y="4074172"/>
                </a:cubicBezTo>
                <a:cubicBezTo>
                  <a:pt x="4995983" y="4157992"/>
                  <a:pt x="4970838" y="4252734"/>
                  <a:pt x="4970838" y="4358398"/>
                </a:cubicBezTo>
                <a:cubicBezTo>
                  <a:pt x="4970838" y="4464062"/>
                  <a:pt x="4995983" y="4558804"/>
                  <a:pt x="5046275" y="4642624"/>
                </a:cubicBezTo>
                <a:cubicBezTo>
                  <a:pt x="5096568" y="4726444"/>
                  <a:pt x="5165910" y="4791976"/>
                  <a:pt x="5254301" y="4839220"/>
                </a:cubicBezTo>
                <a:cubicBezTo>
                  <a:pt x="5342693" y="4886464"/>
                  <a:pt x="5442261" y="4910086"/>
                  <a:pt x="5553005" y="4910086"/>
                </a:cubicBezTo>
                <a:cubicBezTo>
                  <a:pt x="5630221" y="4910086"/>
                  <a:pt x="5706930" y="4898402"/>
                  <a:pt x="5783130" y="4875034"/>
                </a:cubicBezTo>
                <a:cubicBezTo>
                  <a:pt x="5859330" y="4851666"/>
                  <a:pt x="5926386" y="4818138"/>
                  <a:pt x="5984298" y="4774450"/>
                </a:cubicBezTo>
                <a:lnTo>
                  <a:pt x="5984298" y="4341634"/>
                </a:lnTo>
                <a:lnTo>
                  <a:pt x="5758746" y="4341634"/>
                </a:lnTo>
                <a:lnTo>
                  <a:pt x="5758746" y="4654054"/>
                </a:lnTo>
                <a:cubicBezTo>
                  <a:pt x="5701850" y="4684534"/>
                  <a:pt x="5637842" y="4699774"/>
                  <a:pt x="5566722" y="4699774"/>
                </a:cubicBezTo>
                <a:cubicBezTo>
                  <a:pt x="5499666" y="4699774"/>
                  <a:pt x="5439976" y="4685296"/>
                  <a:pt x="5387652" y="4656340"/>
                </a:cubicBezTo>
                <a:cubicBezTo>
                  <a:pt x="5335328" y="4627384"/>
                  <a:pt x="5294434" y="4586998"/>
                  <a:pt x="5264970" y="4535182"/>
                </a:cubicBezTo>
                <a:cubicBezTo>
                  <a:pt x="5235506" y="4483366"/>
                  <a:pt x="5220773" y="4424438"/>
                  <a:pt x="5220773" y="4358398"/>
                </a:cubicBezTo>
                <a:cubicBezTo>
                  <a:pt x="5220773" y="4291342"/>
                  <a:pt x="5235506" y="4231906"/>
                  <a:pt x="5264970" y="4180090"/>
                </a:cubicBezTo>
                <a:cubicBezTo>
                  <a:pt x="5294434" y="4128274"/>
                  <a:pt x="5335581" y="4088142"/>
                  <a:pt x="5388413" y="4059694"/>
                </a:cubicBezTo>
                <a:cubicBezTo>
                  <a:pt x="5441246" y="4031246"/>
                  <a:pt x="5501698" y="4017022"/>
                  <a:pt x="5569769" y="4017022"/>
                </a:cubicBezTo>
                <a:cubicBezTo>
                  <a:pt x="5677465" y="4017022"/>
                  <a:pt x="5769413" y="4057154"/>
                  <a:pt x="5845613" y="4137418"/>
                </a:cubicBezTo>
                <a:lnTo>
                  <a:pt x="6004109" y="3991114"/>
                </a:lnTo>
                <a:cubicBezTo>
                  <a:pt x="5952294" y="3931170"/>
                  <a:pt x="5888285" y="3885450"/>
                  <a:pt x="5812085" y="3853954"/>
                </a:cubicBezTo>
                <a:cubicBezTo>
                  <a:pt x="5735885" y="3822458"/>
                  <a:pt x="5651050" y="3806710"/>
                  <a:pt x="5557578" y="3806710"/>
                </a:cubicBezTo>
                <a:close/>
                <a:moveTo>
                  <a:pt x="3039930" y="3806710"/>
                </a:moveTo>
                <a:cubicBezTo>
                  <a:pt x="2929186" y="3806710"/>
                  <a:pt x="2829364" y="3830586"/>
                  <a:pt x="2740464" y="3878338"/>
                </a:cubicBezTo>
                <a:cubicBezTo>
                  <a:pt x="2651564" y="3926090"/>
                  <a:pt x="2581968" y="3991876"/>
                  <a:pt x="2531676" y="4075696"/>
                </a:cubicBezTo>
                <a:cubicBezTo>
                  <a:pt x="2481384" y="4159516"/>
                  <a:pt x="2456238" y="4253750"/>
                  <a:pt x="2456238" y="4358398"/>
                </a:cubicBezTo>
                <a:cubicBezTo>
                  <a:pt x="2456238" y="4463046"/>
                  <a:pt x="2481384" y="4557280"/>
                  <a:pt x="2531676" y="4641100"/>
                </a:cubicBezTo>
                <a:cubicBezTo>
                  <a:pt x="2581968" y="4724920"/>
                  <a:pt x="2651564" y="4790706"/>
                  <a:pt x="2740464" y="4838458"/>
                </a:cubicBezTo>
                <a:cubicBezTo>
                  <a:pt x="2829364" y="4886210"/>
                  <a:pt x="2929186" y="4910086"/>
                  <a:pt x="3039930" y="4910086"/>
                </a:cubicBezTo>
                <a:cubicBezTo>
                  <a:pt x="3150674" y="4910086"/>
                  <a:pt x="3250242" y="4886210"/>
                  <a:pt x="3338634" y="4838458"/>
                </a:cubicBezTo>
                <a:cubicBezTo>
                  <a:pt x="3427026" y="4790706"/>
                  <a:pt x="3496621" y="4724920"/>
                  <a:pt x="3547421" y="4641100"/>
                </a:cubicBezTo>
                <a:cubicBezTo>
                  <a:pt x="3598222" y="4557280"/>
                  <a:pt x="3623622" y="4463046"/>
                  <a:pt x="3623622" y="4358398"/>
                </a:cubicBezTo>
                <a:cubicBezTo>
                  <a:pt x="3623622" y="4253750"/>
                  <a:pt x="3598222" y="4159516"/>
                  <a:pt x="3547421" y="4075696"/>
                </a:cubicBezTo>
                <a:cubicBezTo>
                  <a:pt x="3496621" y="3991876"/>
                  <a:pt x="3427026" y="3926090"/>
                  <a:pt x="3338634" y="3878338"/>
                </a:cubicBezTo>
                <a:cubicBezTo>
                  <a:pt x="3250242" y="3830586"/>
                  <a:pt x="3150674" y="3806710"/>
                  <a:pt x="3039930" y="3806710"/>
                </a:cubicBezTo>
                <a:close/>
                <a:moveTo>
                  <a:pt x="1920933" y="3806710"/>
                </a:moveTo>
                <a:cubicBezTo>
                  <a:pt x="1811205" y="3806710"/>
                  <a:pt x="1712399" y="3830332"/>
                  <a:pt x="1624515" y="3877576"/>
                </a:cubicBezTo>
                <a:cubicBezTo>
                  <a:pt x="1536631" y="3924820"/>
                  <a:pt x="1467543" y="3990352"/>
                  <a:pt x="1417251" y="4074172"/>
                </a:cubicBezTo>
                <a:cubicBezTo>
                  <a:pt x="1366959" y="4157992"/>
                  <a:pt x="1341813" y="4252734"/>
                  <a:pt x="1341813" y="4358398"/>
                </a:cubicBezTo>
                <a:cubicBezTo>
                  <a:pt x="1341813" y="4464062"/>
                  <a:pt x="1366959" y="4558804"/>
                  <a:pt x="1417251" y="4642624"/>
                </a:cubicBezTo>
                <a:cubicBezTo>
                  <a:pt x="1467543" y="4726444"/>
                  <a:pt x="1536631" y="4791976"/>
                  <a:pt x="1624515" y="4839220"/>
                </a:cubicBezTo>
                <a:cubicBezTo>
                  <a:pt x="1712399" y="4886464"/>
                  <a:pt x="1810697" y="4910086"/>
                  <a:pt x="1919409" y="4910086"/>
                </a:cubicBezTo>
                <a:cubicBezTo>
                  <a:pt x="2011865" y="4910086"/>
                  <a:pt x="2095685" y="4893830"/>
                  <a:pt x="2170869" y="4861318"/>
                </a:cubicBezTo>
                <a:cubicBezTo>
                  <a:pt x="2246053" y="4828806"/>
                  <a:pt x="2309045" y="4781562"/>
                  <a:pt x="2359845" y="4719586"/>
                </a:cubicBezTo>
                <a:lnTo>
                  <a:pt x="2201349" y="4573282"/>
                </a:lnTo>
                <a:cubicBezTo>
                  <a:pt x="2129213" y="4657610"/>
                  <a:pt x="2039805" y="4699774"/>
                  <a:pt x="1933125" y="4699774"/>
                </a:cubicBezTo>
                <a:cubicBezTo>
                  <a:pt x="1867085" y="4699774"/>
                  <a:pt x="1808156" y="4685296"/>
                  <a:pt x="1756341" y="4656340"/>
                </a:cubicBezTo>
                <a:cubicBezTo>
                  <a:pt x="1704525" y="4627384"/>
                  <a:pt x="1664139" y="4586998"/>
                  <a:pt x="1635183" y="4535182"/>
                </a:cubicBezTo>
                <a:cubicBezTo>
                  <a:pt x="1606227" y="4483366"/>
                  <a:pt x="1591749" y="4424438"/>
                  <a:pt x="1591749" y="4358398"/>
                </a:cubicBezTo>
                <a:cubicBezTo>
                  <a:pt x="1591749" y="4292358"/>
                  <a:pt x="1606227" y="4233430"/>
                  <a:pt x="1635183" y="4181614"/>
                </a:cubicBezTo>
                <a:cubicBezTo>
                  <a:pt x="1664139" y="4129798"/>
                  <a:pt x="1704525" y="4089412"/>
                  <a:pt x="1756341" y="4060456"/>
                </a:cubicBezTo>
                <a:cubicBezTo>
                  <a:pt x="1808156" y="4031500"/>
                  <a:pt x="1867085" y="4017022"/>
                  <a:pt x="1933125" y="4017022"/>
                </a:cubicBezTo>
                <a:cubicBezTo>
                  <a:pt x="2039805" y="4017022"/>
                  <a:pt x="2129213" y="4058678"/>
                  <a:pt x="2201349" y="4141990"/>
                </a:cubicBezTo>
                <a:lnTo>
                  <a:pt x="2359845" y="3995686"/>
                </a:lnTo>
                <a:cubicBezTo>
                  <a:pt x="2309045" y="3934726"/>
                  <a:pt x="2246307" y="3887990"/>
                  <a:pt x="2171631" y="3855478"/>
                </a:cubicBezTo>
                <a:cubicBezTo>
                  <a:pt x="2096955" y="3822966"/>
                  <a:pt x="2013389" y="3806710"/>
                  <a:pt x="1920933" y="3806710"/>
                </a:cubicBezTo>
                <a:close/>
                <a:moveTo>
                  <a:pt x="13128047" y="3564394"/>
                </a:moveTo>
                <a:lnTo>
                  <a:pt x="12925355" y="3738130"/>
                </a:lnTo>
                <a:lnTo>
                  <a:pt x="13100615" y="3738130"/>
                </a:lnTo>
                <a:lnTo>
                  <a:pt x="13231679" y="3651262"/>
                </a:lnTo>
                <a:lnTo>
                  <a:pt x="13362743" y="3738130"/>
                </a:lnTo>
                <a:lnTo>
                  <a:pt x="13538003" y="3738130"/>
                </a:lnTo>
                <a:lnTo>
                  <a:pt x="13335311" y="3564394"/>
                </a:lnTo>
                <a:close/>
                <a:moveTo>
                  <a:pt x="10575347" y="3518674"/>
                </a:moveTo>
                <a:lnTo>
                  <a:pt x="10374179" y="3738130"/>
                </a:lnTo>
                <a:lnTo>
                  <a:pt x="10547915" y="3738130"/>
                </a:lnTo>
                <a:lnTo>
                  <a:pt x="10680503" y="3622306"/>
                </a:lnTo>
                <a:lnTo>
                  <a:pt x="10813091" y="3738130"/>
                </a:lnTo>
                <a:lnTo>
                  <a:pt x="10986826" y="3738130"/>
                </a:lnTo>
                <a:lnTo>
                  <a:pt x="10785659" y="3518674"/>
                </a:lnTo>
                <a:close/>
                <a:moveTo>
                  <a:pt x="2934773" y="3518674"/>
                </a:moveTo>
                <a:lnTo>
                  <a:pt x="2733606" y="3738130"/>
                </a:lnTo>
                <a:lnTo>
                  <a:pt x="2907341" y="3738130"/>
                </a:lnTo>
                <a:lnTo>
                  <a:pt x="3039930" y="3622306"/>
                </a:lnTo>
                <a:lnTo>
                  <a:pt x="3172518" y="3738130"/>
                </a:lnTo>
                <a:lnTo>
                  <a:pt x="3346253" y="3738130"/>
                </a:lnTo>
                <a:lnTo>
                  <a:pt x="3145085" y="3518674"/>
                </a:lnTo>
                <a:close/>
                <a:moveTo>
                  <a:pt x="13583723" y="3407422"/>
                </a:moveTo>
                <a:lnTo>
                  <a:pt x="13414558" y="3591826"/>
                </a:lnTo>
                <a:lnTo>
                  <a:pt x="13586771" y="3591826"/>
                </a:lnTo>
                <a:lnTo>
                  <a:pt x="13826039" y="3407422"/>
                </a:lnTo>
                <a:close/>
                <a:moveTo>
                  <a:pt x="0" y="0"/>
                </a:moveTo>
                <a:lnTo>
                  <a:pt x="15335300" y="0"/>
                </a:lnTo>
                <a:lnTo>
                  <a:pt x="15335300" y="8051033"/>
                </a:lnTo>
                <a:lnTo>
                  <a:pt x="0" y="8051033"/>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rtl="0">
              <a:spcBef>
                <a:spcPts val="0"/>
              </a:spcBef>
              <a:spcAft>
                <a:spcPts val="600"/>
              </a:spcAft>
            </a:pPr>
            <a:endParaRPr lang="vi-VN" sz="12000" b="1" dirty="0">
              <a:effectLst/>
              <a:latin typeface="montserrat" panose="020F0502020204030204" pitchFamily="2" charset="0"/>
            </a:endParaRPr>
          </a:p>
        </p:txBody>
      </p:sp>
      <p:sp>
        <p:nvSpPr>
          <p:cNvPr id="100" name="Freeform 100">
            <a:extLst>
              <a:ext uri="{FF2B5EF4-FFF2-40B4-BE49-F238E27FC236}">
                <a16:creationId xmlns:a16="http://schemas.microsoft.com/office/drawing/2014/main" id="{02A7AF52-2A40-79F5-2DC6-11B9911D3F09}"/>
              </a:ext>
            </a:extLst>
          </p:cNvPr>
          <p:cNvSpPr/>
          <p:nvPr/>
        </p:nvSpPr>
        <p:spPr>
          <a:xfrm>
            <a:off x="439503" y="725420"/>
            <a:ext cx="1039499" cy="1169174"/>
          </a:xfrm>
          <a:custGeom>
            <a:avLst/>
            <a:gdLst/>
            <a:ahLst/>
            <a:cxnLst/>
            <a:rect l="l" t="t" r="r" b="b"/>
            <a:pathLst>
              <a:path w="1036904" h="1036904">
                <a:moveTo>
                  <a:pt x="0" y="0"/>
                </a:moveTo>
                <a:lnTo>
                  <a:pt x="1036904" y="0"/>
                </a:lnTo>
                <a:lnTo>
                  <a:pt x="1036904" y="1036904"/>
                </a:lnTo>
                <a:lnTo>
                  <a:pt x="0" y="1036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Rectangle 6">
            <a:extLst>
              <a:ext uri="{FF2B5EF4-FFF2-40B4-BE49-F238E27FC236}">
                <a16:creationId xmlns:a16="http://schemas.microsoft.com/office/drawing/2014/main" id="{7B1EDA22-4A59-A89B-9991-D8DA405CDD0D}"/>
              </a:ext>
            </a:extLst>
          </p:cNvPr>
          <p:cNvSpPr/>
          <p:nvPr/>
        </p:nvSpPr>
        <p:spPr>
          <a:xfrm>
            <a:off x="-1295400" y="-1038862"/>
            <a:ext cx="22082409" cy="1265936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touching a screen with a blue light&#10;&#10;Description automatically generated with medium confidence">
            <a:extLst>
              <a:ext uri="{FF2B5EF4-FFF2-40B4-BE49-F238E27FC236}">
                <a16:creationId xmlns:a16="http://schemas.microsoft.com/office/drawing/2014/main" id="{89509221-AF3E-718F-B8B1-C31909F7C354}"/>
              </a:ext>
            </a:extLst>
          </p:cNvPr>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1607683" y="-402253"/>
            <a:ext cx="21158071" cy="11107988"/>
          </a:xfrm>
          <a:prstGeom prst="rect">
            <a:avLst/>
          </a:prstGeom>
          <a:solidFill>
            <a:srgbClr val="F8F4EB">
              <a:alpha val="1000"/>
            </a:srgbClr>
          </a:solidFill>
          <a:effectLst>
            <a:outerShdw blurRad="50800" dist="50800" dir="5400000" algn="ctr" rotWithShape="0">
              <a:srgbClr val="000000"/>
            </a:outerShdw>
          </a:effectLst>
        </p:spPr>
      </p:pic>
      <p:sp>
        <p:nvSpPr>
          <p:cNvPr id="2" name="Rectangle 1">
            <a:extLst>
              <a:ext uri="{FF2B5EF4-FFF2-40B4-BE49-F238E27FC236}">
                <a16:creationId xmlns:a16="http://schemas.microsoft.com/office/drawing/2014/main" id="{AE92E4FF-9934-7E01-621D-E008145CD6AA}"/>
              </a:ext>
            </a:extLst>
          </p:cNvPr>
          <p:cNvSpPr/>
          <p:nvPr/>
        </p:nvSpPr>
        <p:spPr>
          <a:xfrm>
            <a:off x="10850778" y="-491297"/>
            <a:ext cx="9377975" cy="11197032"/>
          </a:xfrm>
          <a:prstGeom prst="rect">
            <a:avLst/>
          </a:prstGeom>
          <a:gradFill>
            <a:gsLst>
              <a:gs pos="33000">
                <a:schemeClr val="tx1"/>
              </a:gs>
              <a:gs pos="100000">
                <a:schemeClr val="accent1">
                  <a:alpha val="0"/>
                  <a:lumMod val="0"/>
                </a:schemeClr>
              </a:gs>
            </a:gsLst>
            <a:lin ang="10800000" scaled="0"/>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6747AB-DADA-38C7-A69F-1860CF250351}"/>
              </a:ext>
            </a:extLst>
          </p:cNvPr>
          <p:cNvSpPr txBox="1"/>
          <p:nvPr/>
        </p:nvSpPr>
        <p:spPr>
          <a:xfrm>
            <a:off x="9952579" y="1520556"/>
            <a:ext cx="8324645" cy="7540526"/>
          </a:xfrm>
          <a:prstGeom prst="rect">
            <a:avLst/>
          </a:prstGeom>
          <a:noFill/>
        </p:spPr>
        <p:txBody>
          <a:bodyPr wrap="square" rtlCol="0">
            <a:spAutoFit/>
          </a:bodyPr>
          <a:lstStyle/>
          <a:p>
            <a:r>
              <a:rPr lang="vi-VN" sz="4400" b="1" i="0" u="none" strike="noStrike" dirty="0">
                <a:solidFill>
                  <a:schemeClr val="bg1"/>
                </a:solidFill>
                <a:effectLst/>
                <a:latin typeface="montserrat" panose="00000500000000000000" pitchFamily="2" charset="0"/>
              </a:rPr>
              <a:t>Trong kỷ nguyên công nghệ số hiện nay, nhu cầu về các ứng dụng ghi chú thông minh không ngừng gia tăng, khi con người ngày càng đòi hỏi sự tiện lợi, tốc độ và hiệu quả trong học tập lẫn công việc, đặc biệt là những công cụ hỗ trợ tính toán và xử lý thông tin tức thì.</a:t>
            </a:r>
            <a:endParaRPr lang="en-US" sz="4400" b="1" dirty="0">
              <a:solidFill>
                <a:schemeClr val="bg1"/>
              </a:solidFill>
              <a:latin typeface="montserrat" panose="00000500000000000000" pitchFamily="2" charset="0"/>
            </a:endParaRPr>
          </a:p>
        </p:txBody>
      </p:sp>
      <p:pic>
        <p:nvPicPr>
          <p:cNvPr id="9" name="Picture 8">
            <a:extLst>
              <a:ext uri="{FF2B5EF4-FFF2-40B4-BE49-F238E27FC236}">
                <a16:creationId xmlns:a16="http://schemas.microsoft.com/office/drawing/2014/main" id="{109FF40F-0A7C-3C61-E7AC-98E3F862CA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7678" y="10793139"/>
            <a:ext cx="18285714" cy="10285714"/>
          </a:xfrm>
          <a:prstGeom prst="rect">
            <a:avLst/>
          </a:prstGeom>
        </p:spPr>
      </p:pic>
    </p:spTree>
    <p:extLst>
      <p:ext uri="{BB962C8B-B14F-4D97-AF65-F5344CB8AC3E}">
        <p14:creationId xmlns:p14="http://schemas.microsoft.com/office/powerpoint/2010/main" val="268070140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TotalTime>
  <Words>4481</Words>
  <Application>Microsoft Office PowerPoint</Application>
  <PresentationFormat>Custom</PresentationFormat>
  <Paragraphs>373</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Calibri</vt:lpstr>
      <vt:lpstr>montserrat</vt:lpstr>
      <vt:lpstr>Times New Roman</vt:lpstr>
      <vt:lpstr>Tex Gyre Termes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Simple Energy Efficiency Mind Map Brainstorm</dc:title>
  <cp:lastModifiedBy>Đinh Quang Tùng owo</cp:lastModifiedBy>
  <cp:revision>10</cp:revision>
  <dcterms:created xsi:type="dcterms:W3CDTF">2006-08-16T00:00:00Z</dcterms:created>
  <dcterms:modified xsi:type="dcterms:W3CDTF">2024-11-19T18:12:25Z</dcterms:modified>
  <dc:identifier>DAGW5mU5wE0</dc:identifier>
</cp:coreProperties>
</file>